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60" r:id="rId5"/>
    <p:sldId id="259" r:id="rId6"/>
    <p:sldId id="261" r:id="rId7"/>
    <p:sldId id="262" r:id="rId8"/>
    <p:sldId id="263" r:id="rId9"/>
    <p:sldId id="267" r:id="rId10"/>
    <p:sldId id="264" r:id="rId11"/>
    <p:sldId id="265" r:id="rId12"/>
    <p:sldId id="266"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B95987-16D9-E7DB-1679-4AC9E7DE1529}" v="139" dt="2024-07-18T17:05:53.766"/>
    <p1510:client id="{B162D41D-E980-FAB9-B8BF-43F9C0DD6F22}" v="910" dt="2024-07-19T11:12:10.958"/>
    <p1510:client id="{C3AD3287-130D-0947-82F4-4579E69E363C}" v="166" dt="2024-07-18T12:37:51.280"/>
    <p1510:client id="{DEAA78D0-851C-9DFB-7725-7F9FC95BE59D}" v="1092" dt="2024-07-18T12:09:57.0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693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827935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3086100"/>
          </a:xfrm>
          <a:prstGeom prst="rect">
            <a:avLst/>
          </a:prstGeom>
        </p:spPr>
      </p:pic>
      <p:sp>
        <p:nvSpPr>
          <p:cNvPr id="5" name="Text 1"/>
          <p:cNvSpPr/>
          <p:nvPr/>
        </p:nvSpPr>
        <p:spPr>
          <a:xfrm>
            <a:off x="968693" y="3555205"/>
            <a:ext cx="12098874" cy="1119189"/>
          </a:xfrm>
          <a:prstGeom prst="rect">
            <a:avLst/>
          </a:prstGeom>
          <a:noFill/>
          <a:ln/>
        </p:spPr>
        <p:txBody>
          <a:bodyPr wrap="none" rtlCol="0" anchor="t"/>
          <a:lstStyle/>
          <a:p>
            <a:pPr marL="0" indent="0">
              <a:lnSpc>
                <a:spcPts val="7890"/>
              </a:lnSpc>
              <a:buNone/>
            </a:pPr>
            <a:r>
              <a:rPr lang="en-US" sz="6312" b="1" kern="0" spc="-126">
                <a:solidFill>
                  <a:srgbClr val="D75BE2"/>
                </a:solidFill>
                <a:latin typeface="adonis-web" pitchFamily="34" charset="0"/>
                <a:ea typeface="adonis-web" pitchFamily="34" charset="-122"/>
                <a:cs typeface="adonis-web" pitchFamily="34" charset="-120"/>
              </a:rPr>
              <a:t>Sarcasm Detection In Movie Reviews</a:t>
            </a:r>
            <a:endParaRPr lang="en-US" sz="6312"/>
          </a:p>
        </p:txBody>
      </p:sp>
      <p:sp>
        <p:nvSpPr>
          <p:cNvPr id="6" name="Text 2"/>
          <p:cNvSpPr/>
          <p:nvPr/>
        </p:nvSpPr>
        <p:spPr>
          <a:xfrm>
            <a:off x="968693" y="4703488"/>
            <a:ext cx="12692896" cy="1185148"/>
          </a:xfrm>
          <a:prstGeom prst="rect">
            <a:avLst/>
          </a:prstGeom>
          <a:noFill/>
          <a:ln/>
        </p:spPr>
        <p:txBody>
          <a:bodyPr wrap="square" rtlCol="0" anchor="t"/>
          <a:lstStyle/>
          <a:p>
            <a:pPr marL="0" indent="0">
              <a:lnSpc>
                <a:spcPts val="3110"/>
              </a:lnSpc>
              <a:buNone/>
            </a:pPr>
            <a:r>
              <a:rPr lang="en-US" sz="1944"/>
              <a:t>Sarcasm, a form of verbal irony where the intended meaning is opposite to the literal words used, can obscure the true sentiment in movie reviews. Detecting sarcasm is crucial for accurately interpreting the emotional tone and overall opinion expressed in the reviews.</a:t>
            </a:r>
          </a:p>
        </p:txBody>
      </p:sp>
      <p:sp>
        <p:nvSpPr>
          <p:cNvPr id="8" name="Text 4"/>
          <p:cNvSpPr/>
          <p:nvPr/>
        </p:nvSpPr>
        <p:spPr>
          <a:xfrm>
            <a:off x="1114544" y="7026593"/>
            <a:ext cx="103108" cy="97512"/>
          </a:xfrm>
          <a:prstGeom prst="rect">
            <a:avLst/>
          </a:prstGeom>
          <a:noFill/>
          <a:ln/>
        </p:spPr>
        <p:txBody>
          <a:bodyPr wrap="none" rtlCol="0" anchor="t"/>
          <a:lstStyle/>
          <a:p>
            <a:pPr marL="0" indent="0" algn="ctr">
              <a:lnSpc>
                <a:spcPts val="768"/>
              </a:lnSpc>
              <a:buNone/>
            </a:pPr>
            <a:r>
              <a:rPr lang="en-US" sz="768" kern="0" spc="-39">
                <a:solidFill>
                  <a:srgbClr val="FFFFFF"/>
                </a:solidFill>
                <a:latin typeface="Source Sans Pro" pitchFamily="34" charset="0"/>
                <a:ea typeface="Source Sans Pro" pitchFamily="34" charset="-122"/>
                <a:cs typeface="Source Sans Pro" pitchFamily="34" charset="-120"/>
              </a:rPr>
              <a:t>KK</a:t>
            </a:r>
            <a:endParaRPr lang="en-US" sz="768"/>
          </a:p>
        </p:txBody>
      </p:sp>
      <p:sp>
        <p:nvSpPr>
          <p:cNvPr id="9" name="Text 5"/>
          <p:cNvSpPr/>
          <p:nvPr/>
        </p:nvSpPr>
        <p:spPr>
          <a:xfrm>
            <a:off x="968693" y="6267955"/>
            <a:ext cx="4834230" cy="1845946"/>
          </a:xfrm>
          <a:prstGeom prst="rect">
            <a:avLst/>
          </a:prstGeom>
          <a:noFill/>
          <a:ln/>
        </p:spPr>
        <p:txBody>
          <a:bodyPr wrap="none" lIns="91440" tIns="45720" rIns="91440" bIns="45720" rtlCol="0" anchor="t"/>
          <a:lstStyle/>
          <a:p>
            <a:pPr marL="0" indent="0" algn="l">
              <a:lnSpc>
                <a:spcPts val="3402"/>
              </a:lnSpc>
              <a:buNone/>
            </a:pPr>
            <a:r>
              <a:rPr lang="en-US" b="1" kern="0" spc="-39" dirty="0">
                <a:solidFill>
                  <a:srgbClr val="272525"/>
                </a:solidFill>
                <a:latin typeface="Segoe UI"/>
                <a:ea typeface="Source Sans Pro"/>
                <a:cs typeface="Segoe UI"/>
              </a:rPr>
              <a:t>by Nikhitha </a:t>
            </a:r>
            <a:r>
              <a:rPr lang="en-US" b="1" kern="0" spc="-39" dirty="0" err="1">
                <a:solidFill>
                  <a:srgbClr val="272525"/>
                </a:solidFill>
                <a:latin typeface="Segoe UI"/>
                <a:ea typeface="Source Sans Pro"/>
                <a:cs typeface="Segoe UI"/>
              </a:rPr>
              <a:t>Kurumaddali</a:t>
            </a:r>
            <a:endParaRPr lang="en-US" b="1" kern="0" spc="-39" dirty="0">
              <a:solidFill>
                <a:srgbClr val="272525"/>
              </a:solidFill>
              <a:latin typeface="Segoe UI"/>
              <a:ea typeface="Source Sans Pro"/>
              <a:cs typeface="Segoe UI"/>
            </a:endParaRPr>
          </a:p>
          <a:p>
            <a:pPr marL="0" indent="0" algn="l">
              <a:lnSpc>
                <a:spcPts val="3402"/>
              </a:lnSpc>
              <a:buNone/>
            </a:pPr>
            <a:r>
              <a:rPr lang="en-US" b="1" kern="0" spc="-39" dirty="0">
                <a:solidFill>
                  <a:srgbClr val="272525"/>
                </a:solidFill>
                <a:latin typeface="Segoe UI"/>
                <a:ea typeface="Source Sans Pro"/>
                <a:cs typeface="Segoe UI"/>
              </a:rPr>
              <a:t>GROUP 6</a:t>
            </a:r>
          </a:p>
          <a:p>
            <a:pPr marL="0" indent="0" algn="l">
              <a:lnSpc>
                <a:spcPts val="3402"/>
              </a:lnSpc>
              <a:buNone/>
            </a:pPr>
            <a:r>
              <a:rPr lang="en-US" b="1" kern="0" spc="-39" dirty="0">
                <a:solidFill>
                  <a:srgbClr val="272525"/>
                </a:solidFill>
                <a:latin typeface="Segoe UI"/>
                <a:ea typeface="Source Sans Pro"/>
                <a:cs typeface="Segoe UI"/>
              </a:rPr>
              <a:t>BATCH 02</a:t>
            </a:r>
          </a:p>
          <a:p>
            <a:pPr>
              <a:lnSpc>
                <a:spcPts val="3402"/>
              </a:lnSpc>
            </a:pPr>
            <a:r>
              <a:rPr lang="en-US" b="1" kern="0" spc="-39" dirty="0">
                <a:solidFill>
                  <a:srgbClr val="272525"/>
                </a:solidFill>
                <a:latin typeface="Segoe UI"/>
                <a:ea typeface="Source Sans Pro"/>
                <a:cs typeface="Segoe UI"/>
              </a:rPr>
              <a:t>Infosys Springboard internship</a:t>
            </a:r>
            <a:endParaRPr lang="en-US" b="1" kern="0" spc="-39" dirty="0">
              <a:solidFill>
                <a:srgbClr val="272525"/>
              </a:solidFill>
              <a:latin typeface="Segoe UI" panose="020B0502040204020203" pitchFamily="34" charset="0"/>
              <a:ea typeface="Source Sans Pro" pitchFamily="34" charset="-122"/>
              <a:cs typeface="Segoe UI" panose="020B0502040204020203" pitchFamily="34" charset="0"/>
            </a:endParaRPr>
          </a:p>
          <a:p>
            <a:pPr marL="0" indent="0" algn="l">
              <a:lnSpc>
                <a:spcPts val="3402"/>
              </a:lnSpc>
              <a:buNone/>
            </a:pPr>
            <a:endParaRPr lang="en-US" sz="243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0952"/>
            <a:ext cx="14630400" cy="8227137"/>
          </a:xfrm>
          <a:prstGeom prst="rect">
            <a:avLst/>
          </a:prstGeom>
          <a:solidFill>
            <a:srgbClr val="FFFFFF">
              <a:alpha val="75000"/>
            </a:srgbClr>
          </a:solidFill>
          <a:ln/>
        </p:spPr>
      </p:sp>
      <p:sp>
        <p:nvSpPr>
          <p:cNvPr id="7" name="Shape 2">
            <a:extLst>
              <a:ext uri="{FF2B5EF4-FFF2-40B4-BE49-F238E27FC236}">
                <a16:creationId xmlns:a16="http://schemas.microsoft.com/office/drawing/2014/main" id="{86A45E77-6F8E-EA6E-F3D5-44D4BA1EC293}"/>
              </a:ext>
            </a:extLst>
          </p:cNvPr>
          <p:cNvSpPr/>
          <p:nvPr/>
        </p:nvSpPr>
        <p:spPr>
          <a:xfrm>
            <a:off x="395092" y="1199075"/>
            <a:ext cx="3005786" cy="420961"/>
          </a:xfrm>
          <a:prstGeom prst="roundRect">
            <a:avLst>
              <a:gd name="adj" fmla="val 2550"/>
            </a:avLst>
          </a:prstGeom>
          <a:solidFill>
            <a:srgbClr val="F4D4F7"/>
          </a:solidFill>
          <a:ln w="7620">
            <a:solidFill>
              <a:srgbClr val="DABADD"/>
            </a:solidFill>
            <a:prstDash val="solid"/>
          </a:ln>
        </p:spPr>
        <p:txBody>
          <a:bodyPr/>
          <a:lstStyle/>
          <a:p>
            <a:endParaRPr lang="en-US"/>
          </a:p>
        </p:txBody>
      </p:sp>
      <p:sp>
        <p:nvSpPr>
          <p:cNvPr id="5" name="Text 1"/>
          <p:cNvSpPr/>
          <p:nvPr/>
        </p:nvSpPr>
        <p:spPr>
          <a:xfrm>
            <a:off x="401877" y="452904"/>
            <a:ext cx="7706688" cy="559918"/>
          </a:xfrm>
          <a:prstGeom prst="rect">
            <a:avLst/>
          </a:prstGeom>
          <a:noFill/>
          <a:ln/>
        </p:spPr>
        <p:txBody>
          <a:bodyPr wrap="none" lIns="91440" tIns="45720" rIns="91440" bIns="45720" rtlCol="0" anchor="t"/>
          <a:lstStyle/>
          <a:p>
            <a:pPr>
              <a:lnSpc>
                <a:spcPts val="4002"/>
              </a:lnSpc>
            </a:pPr>
            <a:r>
              <a:rPr lang="en-US" sz="3600" b="1" kern="0" spc="-64" dirty="0">
                <a:solidFill>
                  <a:srgbClr val="D75BE2"/>
                </a:solidFill>
                <a:latin typeface="Segoe UI"/>
                <a:ea typeface="adonis-web"/>
                <a:cs typeface="adonis-web" pitchFamily="34" charset="-120"/>
              </a:rPr>
              <a:t>5 ) Results and Constraints</a:t>
            </a:r>
            <a:endParaRPr lang="en-US" sz="3600" dirty="0">
              <a:latin typeface="Segoe UI"/>
              <a:ea typeface="adonis-web"/>
            </a:endParaRPr>
          </a:p>
        </p:txBody>
      </p:sp>
      <p:sp>
        <p:nvSpPr>
          <p:cNvPr id="22" name="Text 18"/>
          <p:cNvSpPr/>
          <p:nvPr/>
        </p:nvSpPr>
        <p:spPr>
          <a:xfrm>
            <a:off x="397804" y="1203841"/>
            <a:ext cx="8400150" cy="4124500"/>
          </a:xfrm>
          <a:prstGeom prst="rect">
            <a:avLst/>
          </a:prstGeom>
          <a:noFill/>
          <a:ln/>
        </p:spPr>
        <p:txBody>
          <a:bodyPr wrap="square" lIns="91440" tIns="45720" rIns="91440" bIns="45720" rtlCol="0" anchor="t"/>
          <a:lstStyle/>
          <a:p>
            <a:pPr>
              <a:lnSpc>
                <a:spcPct val="150000"/>
              </a:lnSpc>
            </a:pPr>
            <a:r>
              <a:rPr lang="en-US" b="1" kern="0" spc="-27" dirty="0">
                <a:solidFill>
                  <a:srgbClr val="111111"/>
                </a:solidFill>
                <a:latin typeface="Segoe UI"/>
                <a:ea typeface="+mn-lt"/>
                <a:cs typeface="+mn-lt"/>
              </a:rPr>
              <a:t>RESULTS</a:t>
            </a:r>
            <a:endParaRPr lang="en-US" dirty="0"/>
          </a:p>
          <a:p>
            <a:pPr marL="285750" indent="-285750">
              <a:lnSpc>
                <a:spcPct val="150000"/>
              </a:lnSpc>
              <a:buFont typeface="Arial"/>
              <a:buChar char="•"/>
            </a:pPr>
            <a:r>
              <a:rPr lang="en-US" kern="0" spc="-27" dirty="0">
                <a:solidFill>
                  <a:srgbClr val="111111"/>
                </a:solidFill>
                <a:latin typeface="Segoe UI"/>
                <a:ea typeface="+mn-lt"/>
                <a:cs typeface="+mn-lt"/>
              </a:rPr>
              <a:t>The hybrid </a:t>
            </a:r>
            <a:r>
              <a:rPr lang="en-US" b="1" kern="0" spc="-27" dirty="0">
                <a:solidFill>
                  <a:srgbClr val="111111"/>
                </a:solidFill>
                <a:latin typeface="Segoe UI"/>
                <a:ea typeface="+mn-lt"/>
                <a:cs typeface="+mn-lt"/>
              </a:rPr>
              <a:t>CNN-GRU model</a:t>
            </a:r>
            <a:r>
              <a:rPr lang="en-US" kern="0" spc="-27" dirty="0">
                <a:solidFill>
                  <a:srgbClr val="111111"/>
                </a:solidFill>
                <a:latin typeface="Segoe UI"/>
                <a:ea typeface="+mn-lt"/>
                <a:cs typeface="+mn-lt"/>
              </a:rPr>
              <a:t> demonstrates </a:t>
            </a:r>
            <a:r>
              <a:rPr lang="en-US" b="1" kern="0" spc="-27" dirty="0">
                <a:solidFill>
                  <a:srgbClr val="111111"/>
                </a:solidFill>
                <a:latin typeface="Segoe UI"/>
                <a:ea typeface="+mn-lt"/>
                <a:cs typeface="+mn-lt"/>
              </a:rPr>
              <a:t>promising performance </a:t>
            </a:r>
            <a:r>
              <a:rPr lang="en-US" kern="0" spc="-27" dirty="0">
                <a:solidFill>
                  <a:srgbClr val="111111"/>
                </a:solidFill>
                <a:latin typeface="Segoe UI"/>
                <a:ea typeface="+mn-lt"/>
                <a:cs typeface="+mn-lt"/>
              </a:rPr>
              <a:t>in sarcasm detection.</a:t>
            </a:r>
            <a:endParaRPr lang="en-US">
              <a:solidFill>
                <a:srgbClr val="000000"/>
              </a:solidFill>
              <a:latin typeface="Segoe UI"/>
              <a:ea typeface="+mn-lt"/>
              <a:cs typeface="+mn-lt"/>
            </a:endParaRPr>
          </a:p>
          <a:p>
            <a:pPr marL="285750" indent="-285750">
              <a:lnSpc>
                <a:spcPct val="150000"/>
              </a:lnSpc>
              <a:buFont typeface="Arial"/>
              <a:buChar char="•"/>
            </a:pPr>
            <a:r>
              <a:rPr lang="en-US" b="1" kern="0" spc="-27" dirty="0">
                <a:solidFill>
                  <a:srgbClr val="111111"/>
                </a:solidFill>
                <a:latin typeface="Segoe UI"/>
                <a:ea typeface="+mn-lt"/>
                <a:cs typeface="+mn-lt"/>
              </a:rPr>
              <a:t>High precision (0.90) for class 1 </a:t>
            </a:r>
            <a:r>
              <a:rPr lang="en-US" kern="0" spc="-27" dirty="0">
                <a:solidFill>
                  <a:srgbClr val="111111"/>
                </a:solidFill>
                <a:latin typeface="Segoe UI"/>
                <a:ea typeface="+mn-lt"/>
                <a:cs typeface="+mn-lt"/>
              </a:rPr>
              <a:t>(sarcasm) indicates </a:t>
            </a:r>
            <a:r>
              <a:rPr lang="en-US" b="1" kern="0" spc="-27" dirty="0">
                <a:solidFill>
                  <a:srgbClr val="111111"/>
                </a:solidFill>
                <a:latin typeface="Segoe UI"/>
                <a:ea typeface="+mn-lt"/>
                <a:cs typeface="+mn-lt"/>
              </a:rPr>
              <a:t>accurate predictions</a:t>
            </a:r>
            <a:r>
              <a:rPr lang="en-US" kern="0" spc="-27" dirty="0">
                <a:solidFill>
                  <a:srgbClr val="111111"/>
                </a:solidFill>
                <a:latin typeface="Segoe UI"/>
                <a:ea typeface="+mn-lt"/>
                <a:cs typeface="+mn-lt"/>
              </a:rPr>
              <a:t> when identifying sarcastic expressions.</a:t>
            </a:r>
            <a:endParaRPr lang="en-US" dirty="0">
              <a:solidFill>
                <a:srgbClr val="000000"/>
              </a:solidFill>
              <a:latin typeface="Segoe UI"/>
              <a:ea typeface="+mn-lt"/>
              <a:cs typeface="+mn-lt"/>
            </a:endParaRPr>
          </a:p>
          <a:p>
            <a:pPr marL="285750" indent="-285750">
              <a:lnSpc>
                <a:spcPct val="150000"/>
              </a:lnSpc>
              <a:buFont typeface="Arial"/>
              <a:buChar char="•"/>
            </a:pPr>
            <a:r>
              <a:rPr lang="en-US" b="1" kern="0" spc="-27" dirty="0">
                <a:solidFill>
                  <a:srgbClr val="111111"/>
                </a:solidFill>
                <a:latin typeface="Segoe UI"/>
                <a:ea typeface="+mn-lt"/>
                <a:cs typeface="+mn-lt"/>
              </a:rPr>
              <a:t>Balanced recall (0.75)</a:t>
            </a:r>
            <a:r>
              <a:rPr lang="en-US" kern="0" spc="-27" dirty="0">
                <a:solidFill>
                  <a:srgbClr val="111111"/>
                </a:solidFill>
                <a:latin typeface="Segoe UI"/>
                <a:ea typeface="+mn-lt"/>
                <a:cs typeface="+mn-lt"/>
              </a:rPr>
              <a:t> ensures that the model </a:t>
            </a:r>
            <a:r>
              <a:rPr lang="en-US" b="1" kern="0" spc="-27" dirty="0">
                <a:solidFill>
                  <a:srgbClr val="111111"/>
                </a:solidFill>
                <a:latin typeface="Segoe UI"/>
                <a:ea typeface="+mn-lt"/>
                <a:cs typeface="+mn-lt"/>
              </a:rPr>
              <a:t>captures a significant portion </a:t>
            </a:r>
            <a:r>
              <a:rPr lang="en-US" kern="0" spc="-27" dirty="0">
                <a:solidFill>
                  <a:srgbClr val="111111"/>
                </a:solidFill>
                <a:latin typeface="Segoe UI"/>
                <a:ea typeface="+mn-lt"/>
                <a:cs typeface="+mn-lt"/>
              </a:rPr>
              <a:t>of actual sarcasm instances.</a:t>
            </a:r>
            <a:endParaRPr lang="en-US" dirty="0">
              <a:latin typeface="Segoe UI"/>
              <a:cs typeface="Calibri" panose="020F0502020204030204"/>
            </a:endParaRPr>
          </a:p>
          <a:p>
            <a:pPr marL="285750" indent="-285750">
              <a:lnSpc>
                <a:spcPct val="150000"/>
              </a:lnSpc>
              <a:buFont typeface="Arial"/>
              <a:buChar char="•"/>
            </a:pPr>
            <a:r>
              <a:rPr lang="en-US" dirty="0">
                <a:latin typeface="Segoe UI"/>
                <a:cs typeface="Calibri" panose="020F0502020204030204"/>
              </a:rPr>
              <a:t>The GRU-based model demonstrates</a:t>
            </a:r>
            <a:r>
              <a:rPr lang="en-US" b="1" dirty="0">
                <a:latin typeface="Segoe UI"/>
                <a:cs typeface="Calibri" panose="020F0502020204030204"/>
              </a:rPr>
              <a:t> strong performance</a:t>
            </a:r>
            <a:r>
              <a:rPr lang="en-US" dirty="0">
                <a:latin typeface="Segoe UI"/>
                <a:cs typeface="Calibri" panose="020F0502020204030204"/>
              </a:rPr>
              <a:t>, achieving an overall </a:t>
            </a:r>
            <a:r>
              <a:rPr lang="en-US" b="1" dirty="0">
                <a:latin typeface="Segoe UI"/>
                <a:cs typeface="Calibri" panose="020F0502020204030204"/>
              </a:rPr>
              <a:t>accuracy of 82%</a:t>
            </a:r>
            <a:r>
              <a:rPr lang="en-US" dirty="0">
                <a:latin typeface="Segoe UI"/>
                <a:cs typeface="Calibri" panose="020F0502020204030204"/>
              </a:rPr>
              <a:t> on the dataset, with </a:t>
            </a:r>
            <a:r>
              <a:rPr lang="en-US" b="1" dirty="0">
                <a:latin typeface="Segoe UI"/>
                <a:cs typeface="Calibri" panose="020F0502020204030204"/>
              </a:rPr>
              <a:t>balanced precision and recall</a:t>
            </a:r>
            <a:r>
              <a:rPr lang="en-US" dirty="0">
                <a:latin typeface="Segoe UI"/>
                <a:cs typeface="Calibri" panose="020F0502020204030204"/>
              </a:rPr>
              <a:t> across both classes.</a:t>
            </a:r>
            <a:endParaRPr lang="en-US" sz="1350" kern="0" spc="-27" dirty="0">
              <a:solidFill>
                <a:srgbClr val="272525"/>
              </a:solidFill>
              <a:latin typeface="Source Sans Pro"/>
              <a:ea typeface="Source Sans Pro"/>
              <a:cs typeface="Calibri"/>
            </a:endParaRPr>
          </a:p>
        </p:txBody>
      </p:sp>
      <p:pic>
        <p:nvPicPr>
          <p:cNvPr id="35" name="Picture 34">
            <a:extLst>
              <a:ext uri="{FF2B5EF4-FFF2-40B4-BE49-F238E27FC236}">
                <a16:creationId xmlns:a16="http://schemas.microsoft.com/office/drawing/2014/main" id="{1F52DAD1-A1BA-41A4-A33D-B1B3ED0AC32A}"/>
              </a:ext>
            </a:extLst>
          </p:cNvPr>
          <p:cNvPicPr>
            <a:picLocks noChangeAspect="1"/>
          </p:cNvPicPr>
          <p:nvPr/>
        </p:nvPicPr>
        <p:blipFill rotWithShape="1">
          <a:blip r:embed="rId4"/>
          <a:srcRect t="12574"/>
          <a:stretch/>
        </p:blipFill>
        <p:spPr>
          <a:xfrm>
            <a:off x="8806037" y="1501267"/>
            <a:ext cx="5463779" cy="3533299"/>
          </a:xfrm>
          <a:prstGeom prst="rect">
            <a:avLst/>
          </a:prstGeom>
        </p:spPr>
      </p:pic>
      <p:sp>
        <p:nvSpPr>
          <p:cNvPr id="9" name="Shape 2">
            <a:extLst>
              <a:ext uri="{FF2B5EF4-FFF2-40B4-BE49-F238E27FC236}">
                <a16:creationId xmlns:a16="http://schemas.microsoft.com/office/drawing/2014/main" id="{1008BC30-A44D-1C40-DCD5-1D219A648FC2}"/>
              </a:ext>
            </a:extLst>
          </p:cNvPr>
          <p:cNvSpPr/>
          <p:nvPr/>
        </p:nvSpPr>
        <p:spPr>
          <a:xfrm>
            <a:off x="395092" y="5736569"/>
            <a:ext cx="3005786" cy="420961"/>
          </a:xfrm>
          <a:prstGeom prst="roundRect">
            <a:avLst>
              <a:gd name="adj" fmla="val 2550"/>
            </a:avLst>
          </a:prstGeom>
          <a:solidFill>
            <a:srgbClr val="F4D4F7"/>
          </a:solidFill>
          <a:ln w="7620">
            <a:solidFill>
              <a:srgbClr val="DABADD"/>
            </a:solidFill>
            <a:prstDash val="solid"/>
          </a:ln>
        </p:spPr>
        <p:txBody>
          <a:bodyPr/>
          <a:lstStyle/>
          <a:p>
            <a:endParaRPr lang="en-US"/>
          </a:p>
        </p:txBody>
      </p:sp>
      <p:sp>
        <p:nvSpPr>
          <p:cNvPr id="4" name="TextBox 3">
            <a:extLst>
              <a:ext uri="{FF2B5EF4-FFF2-40B4-BE49-F238E27FC236}">
                <a16:creationId xmlns:a16="http://schemas.microsoft.com/office/drawing/2014/main" id="{ECB4EBD7-EDC6-6D2B-5417-7EA016689FD1}"/>
              </a:ext>
            </a:extLst>
          </p:cNvPr>
          <p:cNvSpPr txBox="1"/>
          <p:nvPr/>
        </p:nvSpPr>
        <p:spPr>
          <a:xfrm>
            <a:off x="405443" y="5732253"/>
            <a:ext cx="9126746" cy="2169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111111"/>
                </a:solidFill>
                <a:latin typeface="Segoe UI"/>
                <a:ea typeface="+mn-lt"/>
                <a:cs typeface="+mn-lt"/>
              </a:rPr>
              <a:t>CONSTRAINTS</a:t>
            </a:r>
            <a:endParaRPr lang="en-US" b="1" dirty="0">
              <a:solidFill>
                <a:srgbClr val="000000"/>
              </a:solidFill>
              <a:latin typeface="Segoe UI"/>
              <a:cs typeface="Calibri" panose="020F0502020204030204"/>
            </a:endParaRPr>
          </a:p>
          <a:p>
            <a:endParaRPr lang="en-US" b="1" dirty="0">
              <a:solidFill>
                <a:srgbClr val="111111"/>
              </a:solidFill>
              <a:latin typeface="Segoe UI"/>
              <a:ea typeface="+mn-lt"/>
              <a:cs typeface="+mn-lt"/>
            </a:endParaRPr>
          </a:p>
          <a:p>
            <a:pPr marL="285750" indent="-285750">
              <a:lnSpc>
                <a:spcPct val="150000"/>
              </a:lnSpc>
              <a:buFont typeface="Arial"/>
              <a:buChar char="•"/>
            </a:pPr>
            <a:r>
              <a:rPr lang="en-US" dirty="0">
                <a:solidFill>
                  <a:srgbClr val="111111"/>
                </a:solidFill>
                <a:latin typeface="Segoe UI"/>
                <a:ea typeface="+mn-lt"/>
                <a:cs typeface="+mn-lt"/>
              </a:rPr>
              <a:t>The project </a:t>
            </a:r>
            <a:r>
              <a:rPr lang="en-US" b="1" dirty="0">
                <a:solidFill>
                  <a:srgbClr val="111111"/>
                </a:solidFill>
                <a:latin typeface="Segoe UI"/>
                <a:ea typeface="+mn-lt"/>
                <a:cs typeface="+mn-lt"/>
              </a:rPr>
              <a:t>does not include</a:t>
            </a:r>
            <a:r>
              <a:rPr lang="en-US" dirty="0">
                <a:solidFill>
                  <a:srgbClr val="111111"/>
                </a:solidFill>
                <a:latin typeface="Segoe UI"/>
                <a:ea typeface="+mn-lt"/>
                <a:cs typeface="+mn-lt"/>
              </a:rPr>
              <a:t> detecting sarcasm in </a:t>
            </a:r>
            <a:r>
              <a:rPr lang="en-US" b="1" dirty="0">
                <a:solidFill>
                  <a:srgbClr val="111111"/>
                </a:solidFill>
                <a:latin typeface="Segoe UI"/>
                <a:ea typeface="+mn-lt"/>
                <a:cs typeface="+mn-lt"/>
              </a:rPr>
              <a:t>non-English reviews</a:t>
            </a:r>
            <a:r>
              <a:rPr lang="en-US" dirty="0">
                <a:solidFill>
                  <a:srgbClr val="111111"/>
                </a:solidFill>
                <a:latin typeface="Segoe UI"/>
                <a:ea typeface="+mn-lt"/>
                <a:cs typeface="+mn-lt"/>
              </a:rPr>
              <a:t>.</a:t>
            </a:r>
            <a:endParaRPr lang="en-US" dirty="0">
              <a:latin typeface="Segoe UI"/>
              <a:cs typeface="Segoe UI"/>
            </a:endParaRPr>
          </a:p>
          <a:p>
            <a:pPr marL="285750" indent="-285750">
              <a:lnSpc>
                <a:spcPct val="150000"/>
              </a:lnSpc>
              <a:buFont typeface="Arial"/>
              <a:buChar char="•"/>
            </a:pPr>
            <a:r>
              <a:rPr lang="en-US" dirty="0">
                <a:solidFill>
                  <a:srgbClr val="111111"/>
                </a:solidFill>
                <a:latin typeface="Segoe UI"/>
                <a:ea typeface="+mn-lt"/>
                <a:cs typeface="+mn-lt"/>
              </a:rPr>
              <a:t>It </a:t>
            </a:r>
            <a:r>
              <a:rPr lang="en-US" b="1" dirty="0">
                <a:solidFill>
                  <a:srgbClr val="111111"/>
                </a:solidFill>
                <a:latin typeface="Segoe UI"/>
                <a:ea typeface="+mn-lt"/>
                <a:cs typeface="+mn-lt"/>
              </a:rPr>
              <a:t>does not handle non-textual sarcasm </a:t>
            </a:r>
            <a:r>
              <a:rPr lang="en-US" dirty="0">
                <a:solidFill>
                  <a:srgbClr val="111111"/>
                </a:solidFill>
                <a:latin typeface="Segoe UI"/>
                <a:ea typeface="+mn-lt"/>
                <a:cs typeface="+mn-lt"/>
              </a:rPr>
              <a:t>such as in images, videos, or memes.</a:t>
            </a:r>
            <a:endParaRPr lang="en-US" dirty="0">
              <a:latin typeface="Segoe UI"/>
              <a:cs typeface="Segoe UI"/>
            </a:endParaRPr>
          </a:p>
          <a:p>
            <a:pPr marL="285750" indent="-285750">
              <a:lnSpc>
                <a:spcPct val="150000"/>
              </a:lnSpc>
              <a:buFont typeface="Arial"/>
              <a:buChar char="•"/>
            </a:pPr>
            <a:r>
              <a:rPr lang="en-US" dirty="0">
                <a:solidFill>
                  <a:srgbClr val="111111"/>
                </a:solidFill>
                <a:latin typeface="Segoe UI"/>
                <a:ea typeface="+mn-lt"/>
                <a:cs typeface="+mn-lt"/>
              </a:rPr>
              <a:t>Real-time detection of sarcasm during review submission is also not covered.</a:t>
            </a:r>
            <a:endParaRPr lang="en-US" dirty="0">
              <a:latin typeface="Segoe UI"/>
              <a:cs typeface="Segoe UI"/>
            </a:endParaRPr>
          </a:p>
          <a:p>
            <a:endParaRPr lang="en-US" dirty="0">
              <a:solidFill>
                <a:srgbClr val="111111"/>
              </a:solidFill>
              <a:latin typeface="-apple-syste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Shape 0"/>
          <p:cNvSpPr/>
          <p:nvPr/>
        </p:nvSpPr>
        <p:spPr>
          <a:xfrm>
            <a:off x="0" y="0"/>
            <a:ext cx="14630400" cy="8229600"/>
          </a:xfrm>
          <a:prstGeom prst="rect">
            <a:avLst/>
          </a:prstGeom>
          <a:solidFill>
            <a:srgbClr val="FFFFFF">
              <a:alpha val="75000"/>
            </a:srgbClr>
          </a:solidFill>
          <a:ln/>
        </p:spPr>
      </p:sp>
      <p:sp>
        <p:nvSpPr>
          <p:cNvPr id="5" name="Shape 1"/>
          <p:cNvSpPr/>
          <p:nvPr/>
        </p:nvSpPr>
        <p:spPr>
          <a:xfrm>
            <a:off x="0" y="0"/>
            <a:ext cx="14630400" cy="8229600"/>
          </a:xfrm>
          <a:prstGeom prst="roundRect">
            <a:avLst>
              <a:gd name="adj" fmla="val 1869"/>
            </a:avLst>
          </a:prstGeom>
          <a:solidFill>
            <a:srgbClr val="FFFFFF">
              <a:alpha val="85000"/>
            </a:srgbClr>
          </a:solidFill>
          <a:ln/>
        </p:spPr>
      </p:sp>
      <p:pic>
        <p:nvPicPr>
          <p:cNvPr id="21" name="Picture 20">
            <a:extLst>
              <a:ext uri="{FF2B5EF4-FFF2-40B4-BE49-F238E27FC236}">
                <a16:creationId xmlns:a16="http://schemas.microsoft.com/office/drawing/2014/main" id="{5E7B5F95-1A99-4EB6-8406-D30843D98F5E}"/>
              </a:ext>
            </a:extLst>
          </p:cNvPr>
          <p:cNvPicPr>
            <a:picLocks noChangeAspect="1"/>
          </p:cNvPicPr>
          <p:nvPr/>
        </p:nvPicPr>
        <p:blipFill>
          <a:blip r:embed="rId3"/>
          <a:stretch>
            <a:fillRect/>
          </a:stretch>
        </p:blipFill>
        <p:spPr>
          <a:xfrm>
            <a:off x="0" y="0"/>
            <a:ext cx="14656594" cy="8229600"/>
          </a:xfrm>
          <a:prstGeom prst="rect">
            <a:avLst/>
          </a:prstGeom>
        </p:spPr>
      </p:pic>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5"/>
          <a:stretch>
            <a:fillRect/>
          </a:stretch>
        </p:blipFill>
        <p:spPr>
          <a:xfrm>
            <a:off x="0" y="0"/>
            <a:ext cx="14630400" cy="8229600"/>
          </a:xfrm>
          <a:prstGeom prst="rect">
            <a:avLst/>
          </a:prstGeom>
        </p:spPr>
      </p:pic>
      <p:sp>
        <p:nvSpPr>
          <p:cNvPr id="6" name="Text 2"/>
          <p:cNvSpPr/>
          <p:nvPr/>
        </p:nvSpPr>
        <p:spPr>
          <a:xfrm>
            <a:off x="1874844" y="236455"/>
            <a:ext cx="10984230" cy="628293"/>
          </a:xfrm>
          <a:prstGeom prst="rect">
            <a:avLst/>
          </a:prstGeom>
          <a:noFill/>
          <a:ln/>
        </p:spPr>
        <p:txBody>
          <a:bodyPr wrap="none" rtlCol="0" anchor="t"/>
          <a:lstStyle/>
          <a:p>
            <a:pPr marL="0" indent="0">
              <a:lnSpc>
                <a:spcPts val="4948"/>
              </a:lnSpc>
              <a:buNone/>
            </a:pPr>
            <a:r>
              <a:rPr lang="en-US" sz="3958" b="1" kern="0" spc="-79">
                <a:solidFill>
                  <a:srgbClr val="D75BE2"/>
                </a:solidFill>
                <a:latin typeface="adonis-web" pitchFamily="34" charset="0"/>
                <a:ea typeface="adonis-web" pitchFamily="34" charset="-122"/>
                <a:cs typeface="adonis-web" pitchFamily="34" charset="-120"/>
              </a:rPr>
              <a:t>Real-time Application and Future Scope</a:t>
            </a:r>
            <a:endParaRPr lang="en-US" sz="3958"/>
          </a:p>
        </p:txBody>
      </p:sp>
      <p:sp>
        <p:nvSpPr>
          <p:cNvPr id="7" name="Shape 3"/>
          <p:cNvSpPr/>
          <p:nvPr/>
        </p:nvSpPr>
        <p:spPr>
          <a:xfrm>
            <a:off x="1840338" y="1133386"/>
            <a:ext cx="5227041" cy="3618310"/>
          </a:xfrm>
          <a:prstGeom prst="roundRect">
            <a:avLst>
              <a:gd name="adj" fmla="val 2550"/>
            </a:avLst>
          </a:prstGeom>
          <a:solidFill>
            <a:srgbClr val="F4D4F7"/>
          </a:solidFill>
          <a:ln w="7620">
            <a:solidFill>
              <a:srgbClr val="DABADD"/>
            </a:solidFill>
            <a:prstDash val="solid"/>
          </a:ln>
        </p:spPr>
      </p:sp>
      <p:sp>
        <p:nvSpPr>
          <p:cNvPr id="8" name="Text 4"/>
          <p:cNvSpPr/>
          <p:nvPr/>
        </p:nvSpPr>
        <p:spPr>
          <a:xfrm>
            <a:off x="2044303" y="1302846"/>
            <a:ext cx="2513528" cy="314087"/>
          </a:xfrm>
          <a:prstGeom prst="rect">
            <a:avLst/>
          </a:prstGeom>
          <a:noFill/>
          <a:ln/>
        </p:spPr>
        <p:txBody>
          <a:bodyPr wrap="none" rtlCol="0" anchor="t"/>
          <a:lstStyle/>
          <a:p>
            <a:pPr marL="0" indent="0">
              <a:lnSpc>
                <a:spcPts val="2474"/>
              </a:lnSpc>
              <a:buNone/>
            </a:pPr>
            <a:r>
              <a:rPr lang="en-US" sz="1979" b="1" kern="0" spc="-40">
                <a:solidFill>
                  <a:srgbClr val="272525"/>
                </a:solidFill>
                <a:latin typeface="adonis-web" pitchFamily="34" charset="0"/>
                <a:ea typeface="adonis-web" pitchFamily="34" charset="-122"/>
                <a:cs typeface="adonis-web" pitchFamily="34" charset="-120"/>
              </a:rPr>
              <a:t>Real-time Deployment</a:t>
            </a:r>
            <a:endParaRPr lang="en-US" sz="1979"/>
          </a:p>
        </p:txBody>
      </p:sp>
      <p:sp>
        <p:nvSpPr>
          <p:cNvPr id="9" name="Text 5"/>
          <p:cNvSpPr/>
          <p:nvPr/>
        </p:nvSpPr>
        <p:spPr>
          <a:xfrm>
            <a:off x="2044303" y="1607023"/>
            <a:ext cx="4801856" cy="3113236"/>
          </a:xfrm>
          <a:prstGeom prst="rect">
            <a:avLst/>
          </a:prstGeom>
          <a:noFill/>
          <a:ln/>
        </p:spPr>
        <p:txBody>
          <a:bodyPr wrap="square" lIns="91440" tIns="45720" rIns="91440" bIns="45720" rtlCol="0" anchor="t"/>
          <a:lstStyle/>
          <a:p>
            <a:pPr>
              <a:lnSpc>
                <a:spcPct val="150000"/>
              </a:lnSpc>
            </a:pPr>
            <a:r>
              <a:rPr lang="en-US" sz="1600" kern="0" spc="-34" dirty="0">
                <a:solidFill>
                  <a:srgbClr val="272525"/>
                </a:solidFill>
                <a:latin typeface="Segoe UI"/>
                <a:ea typeface="+mn-lt"/>
                <a:cs typeface="+mn-lt"/>
              </a:rPr>
              <a:t>This model can be </a:t>
            </a:r>
            <a:r>
              <a:rPr lang="en-US" sz="1600" b="1" kern="0" spc="-34" dirty="0">
                <a:solidFill>
                  <a:srgbClr val="272525"/>
                </a:solidFill>
                <a:latin typeface="Segoe UI"/>
                <a:ea typeface="+mn-lt"/>
                <a:cs typeface="+mn-lt"/>
              </a:rPr>
              <a:t>applied to platforms like Rotten Tomatoes</a:t>
            </a:r>
            <a:r>
              <a:rPr lang="en-US" sz="1600" kern="0" spc="-34" dirty="0">
                <a:solidFill>
                  <a:srgbClr val="272525"/>
                </a:solidFill>
                <a:latin typeface="Segoe UI"/>
                <a:ea typeface="+mn-lt"/>
                <a:cs typeface="+mn-lt"/>
              </a:rPr>
              <a:t>, which rely on user reviews to rate movies. By</a:t>
            </a:r>
            <a:r>
              <a:rPr lang="en-US" sz="1600" b="1" kern="0" spc="-34" dirty="0">
                <a:solidFill>
                  <a:srgbClr val="272525"/>
                </a:solidFill>
                <a:latin typeface="Segoe UI"/>
                <a:ea typeface="+mn-lt"/>
                <a:cs typeface="+mn-lt"/>
              </a:rPr>
              <a:t> </a:t>
            </a:r>
            <a:r>
              <a:rPr lang="en-US" sz="1600" kern="0" spc="-34" dirty="0">
                <a:solidFill>
                  <a:srgbClr val="272525"/>
                </a:solidFill>
                <a:latin typeface="Segoe UI"/>
                <a:ea typeface="+mn-lt"/>
                <a:cs typeface="+mn-lt"/>
              </a:rPr>
              <a:t>integrating sentiment analysis and our sarcasm detection model, we can enhance the accuracy of review ratings. This approach </a:t>
            </a:r>
            <a:r>
              <a:rPr lang="en-US" sz="1600" b="1" kern="0" spc="-34" dirty="0">
                <a:solidFill>
                  <a:srgbClr val="272525"/>
                </a:solidFill>
                <a:latin typeface="Segoe UI"/>
                <a:ea typeface="+mn-lt"/>
                <a:cs typeface="+mn-lt"/>
              </a:rPr>
              <a:t>mitigates issues such as human bias, reviewer subjectivity, and language nuances, providing more reliable insights into audience sentiments</a:t>
            </a:r>
            <a:r>
              <a:rPr lang="en-US" sz="1600" kern="0" spc="-34" dirty="0">
                <a:solidFill>
                  <a:srgbClr val="272525"/>
                </a:solidFill>
                <a:latin typeface="Segoe UI"/>
                <a:ea typeface="+mn-lt"/>
                <a:cs typeface="+mn-lt"/>
              </a:rPr>
              <a:t>.</a:t>
            </a:r>
            <a:endParaRPr lang="en-US" sz="1600">
              <a:latin typeface="Segoe UI"/>
              <a:ea typeface="+mn-lt"/>
              <a:cs typeface="+mn-lt"/>
            </a:endParaRPr>
          </a:p>
        </p:txBody>
      </p:sp>
      <p:sp>
        <p:nvSpPr>
          <p:cNvPr id="13" name="Shape 9"/>
          <p:cNvSpPr/>
          <p:nvPr/>
        </p:nvSpPr>
        <p:spPr>
          <a:xfrm>
            <a:off x="7304228" y="1133386"/>
            <a:ext cx="5468582" cy="3618310"/>
          </a:xfrm>
          <a:prstGeom prst="roundRect">
            <a:avLst>
              <a:gd name="adj" fmla="val 2550"/>
            </a:avLst>
          </a:prstGeom>
          <a:solidFill>
            <a:srgbClr val="F4D4F7"/>
          </a:solidFill>
          <a:ln w="7620">
            <a:solidFill>
              <a:srgbClr val="DABADD"/>
            </a:solidFill>
            <a:prstDash val="solid"/>
          </a:ln>
        </p:spPr>
      </p:sp>
      <p:sp>
        <p:nvSpPr>
          <p:cNvPr id="14" name="Text 10"/>
          <p:cNvSpPr/>
          <p:nvPr/>
        </p:nvSpPr>
        <p:spPr>
          <a:xfrm>
            <a:off x="7577205" y="1302847"/>
            <a:ext cx="2513528" cy="314087"/>
          </a:xfrm>
          <a:prstGeom prst="rect">
            <a:avLst/>
          </a:prstGeom>
          <a:noFill/>
          <a:ln/>
        </p:spPr>
        <p:txBody>
          <a:bodyPr wrap="none" rtlCol="0" anchor="t"/>
          <a:lstStyle/>
          <a:p>
            <a:pPr marL="0" indent="0">
              <a:lnSpc>
                <a:spcPts val="2474"/>
              </a:lnSpc>
              <a:buNone/>
            </a:pPr>
            <a:r>
              <a:rPr lang="en-US" sz="1979" b="1" kern="0" spc="-40">
                <a:solidFill>
                  <a:srgbClr val="272525"/>
                </a:solidFill>
                <a:latin typeface="adonis-web" pitchFamily="34" charset="0"/>
                <a:ea typeface="adonis-web" pitchFamily="34" charset="-122"/>
                <a:cs typeface="adonis-web" pitchFamily="34" charset="-120"/>
              </a:rPr>
              <a:t>Future Enhancements</a:t>
            </a:r>
            <a:endParaRPr lang="en-US" sz="1979"/>
          </a:p>
        </p:txBody>
      </p:sp>
      <p:sp>
        <p:nvSpPr>
          <p:cNvPr id="15" name="Text 11"/>
          <p:cNvSpPr/>
          <p:nvPr/>
        </p:nvSpPr>
        <p:spPr>
          <a:xfrm>
            <a:off x="7611711" y="1762299"/>
            <a:ext cx="4957133" cy="2802685"/>
          </a:xfrm>
          <a:prstGeom prst="rect">
            <a:avLst/>
          </a:prstGeom>
          <a:noFill/>
          <a:ln/>
        </p:spPr>
        <p:txBody>
          <a:bodyPr wrap="square" lIns="91440" tIns="45720" rIns="91440" bIns="45720" rtlCol="0" anchor="t"/>
          <a:lstStyle/>
          <a:p>
            <a:pPr>
              <a:lnSpc>
                <a:spcPts val="2692"/>
              </a:lnSpc>
            </a:pPr>
            <a:r>
              <a:rPr lang="en-US" b="1" kern="0" spc="-34" dirty="0">
                <a:solidFill>
                  <a:srgbClr val="272525"/>
                </a:solidFill>
                <a:ea typeface="+mn-lt"/>
                <a:cs typeface="+mn-lt"/>
              </a:rPr>
              <a:t>Future enhancements</a:t>
            </a:r>
            <a:r>
              <a:rPr lang="en-US" kern="0" spc="-34" dirty="0">
                <a:solidFill>
                  <a:srgbClr val="272525"/>
                </a:solidFill>
                <a:ea typeface="+mn-lt"/>
                <a:cs typeface="+mn-lt"/>
              </a:rPr>
              <a:t> could focus on distinguishing between</a:t>
            </a:r>
            <a:r>
              <a:rPr lang="en-US" b="1" kern="0" spc="-34" dirty="0">
                <a:solidFill>
                  <a:srgbClr val="272525"/>
                </a:solidFill>
                <a:ea typeface="+mn-lt"/>
                <a:cs typeface="+mn-lt"/>
              </a:rPr>
              <a:t> sarcastic positive and sarcastic negative reviews.</a:t>
            </a:r>
            <a:r>
              <a:rPr lang="en-US" kern="0" spc="-34" dirty="0">
                <a:solidFill>
                  <a:srgbClr val="272525"/>
                </a:solidFill>
                <a:ea typeface="+mn-lt"/>
                <a:cs typeface="+mn-lt"/>
              </a:rPr>
              <a:t> This advancement would further refine the movie review analysis system, </a:t>
            </a:r>
            <a:r>
              <a:rPr lang="en-US" b="1" kern="0" spc="-34" dirty="0">
                <a:solidFill>
                  <a:srgbClr val="272525"/>
                </a:solidFill>
                <a:ea typeface="+mn-lt"/>
                <a:cs typeface="+mn-lt"/>
              </a:rPr>
              <a:t>offering deeper insights into audience reactions</a:t>
            </a:r>
            <a:r>
              <a:rPr lang="en-US" kern="0" spc="-34" dirty="0">
                <a:solidFill>
                  <a:srgbClr val="272525"/>
                </a:solidFill>
                <a:ea typeface="+mn-lt"/>
                <a:cs typeface="+mn-lt"/>
              </a:rPr>
              <a:t> and improving decision-making for filmmakers and critics alike.</a:t>
            </a:r>
            <a:endParaRPr lang="en-US" dirty="0">
              <a:ea typeface="+mn-lt"/>
              <a:cs typeface="+mn-lt"/>
            </a:endParaRPr>
          </a:p>
        </p:txBody>
      </p:sp>
      <p:sp>
        <p:nvSpPr>
          <p:cNvPr id="16" name="Shape 12"/>
          <p:cNvSpPr/>
          <p:nvPr/>
        </p:nvSpPr>
        <p:spPr>
          <a:xfrm>
            <a:off x="1840337" y="5103319"/>
            <a:ext cx="10949726" cy="2803561"/>
          </a:xfrm>
          <a:prstGeom prst="roundRect">
            <a:avLst>
              <a:gd name="adj" fmla="val 3986"/>
            </a:avLst>
          </a:prstGeom>
          <a:solidFill>
            <a:srgbClr val="F4D4F7"/>
          </a:solidFill>
          <a:ln w="7620">
            <a:solidFill>
              <a:srgbClr val="DABADD"/>
            </a:solidFill>
            <a:prstDash val="solid"/>
          </a:ln>
        </p:spPr>
      </p:sp>
      <p:sp>
        <p:nvSpPr>
          <p:cNvPr id="17" name="Text 13"/>
          <p:cNvSpPr/>
          <p:nvPr/>
        </p:nvSpPr>
        <p:spPr>
          <a:xfrm>
            <a:off x="2044303" y="5324536"/>
            <a:ext cx="2513528" cy="314087"/>
          </a:xfrm>
          <a:prstGeom prst="rect">
            <a:avLst/>
          </a:prstGeom>
          <a:noFill/>
          <a:ln/>
        </p:spPr>
        <p:txBody>
          <a:bodyPr wrap="none" rtlCol="0" anchor="t"/>
          <a:lstStyle/>
          <a:p>
            <a:pPr marL="0" indent="0">
              <a:lnSpc>
                <a:spcPts val="2474"/>
              </a:lnSpc>
              <a:buNone/>
            </a:pPr>
            <a:r>
              <a:rPr lang="en-US" sz="1979" b="1" kern="0" spc="-40">
                <a:solidFill>
                  <a:srgbClr val="272525"/>
                </a:solidFill>
                <a:latin typeface="adonis-web" pitchFamily="34" charset="0"/>
                <a:ea typeface="adonis-web" pitchFamily="34" charset="-122"/>
                <a:cs typeface="adonis-web" pitchFamily="34" charset="-120"/>
              </a:rPr>
              <a:t>Conclusion</a:t>
            </a:r>
            <a:endParaRPr lang="en-US" sz="1979"/>
          </a:p>
        </p:txBody>
      </p:sp>
      <p:sp>
        <p:nvSpPr>
          <p:cNvPr id="18" name="Text 14"/>
          <p:cNvSpPr/>
          <p:nvPr/>
        </p:nvSpPr>
        <p:spPr>
          <a:xfrm>
            <a:off x="2044303" y="5628711"/>
            <a:ext cx="10507289" cy="2108708"/>
          </a:xfrm>
          <a:prstGeom prst="rect">
            <a:avLst/>
          </a:prstGeom>
          <a:noFill/>
          <a:ln/>
        </p:spPr>
        <p:txBody>
          <a:bodyPr wrap="square" lIns="91440" tIns="45720" rIns="91440" bIns="45720" rtlCol="0" anchor="t"/>
          <a:lstStyle/>
          <a:p>
            <a:pPr>
              <a:lnSpc>
                <a:spcPts val="2692"/>
              </a:lnSpc>
            </a:pPr>
            <a:r>
              <a:rPr lang="en-US" sz="1600" kern="0" spc="-34" dirty="0">
                <a:solidFill>
                  <a:srgbClr val="272525"/>
                </a:solidFill>
                <a:latin typeface="Segoe UI"/>
                <a:ea typeface="+mn-lt"/>
                <a:cs typeface="+mn-lt"/>
              </a:rPr>
              <a:t>In conclusion, we have</a:t>
            </a:r>
            <a:r>
              <a:rPr lang="en-US" sz="1600" b="1" kern="0" spc="-34" dirty="0">
                <a:solidFill>
                  <a:srgbClr val="272525"/>
                </a:solidFill>
                <a:latin typeface="Segoe UI"/>
                <a:ea typeface="+mn-lt"/>
                <a:cs typeface="+mn-lt"/>
              </a:rPr>
              <a:t> developed a sarcasm detection model for movie reviews </a:t>
            </a:r>
            <a:r>
              <a:rPr lang="en-US" sz="1600" kern="0" spc="-34" dirty="0">
                <a:solidFill>
                  <a:srgbClr val="272525"/>
                </a:solidFill>
                <a:latin typeface="Segoe UI"/>
                <a:ea typeface="+mn-lt"/>
                <a:cs typeface="+mn-lt"/>
              </a:rPr>
              <a:t>using the </a:t>
            </a:r>
            <a:r>
              <a:rPr lang="en-US" sz="1600" b="1" kern="0" spc="-34" dirty="0">
                <a:solidFill>
                  <a:srgbClr val="272525"/>
                </a:solidFill>
                <a:latin typeface="Segoe UI"/>
                <a:ea typeface="+mn-lt"/>
                <a:cs typeface="+mn-lt"/>
              </a:rPr>
              <a:t>IMDB dataset from Kaggle</a:t>
            </a:r>
            <a:r>
              <a:rPr lang="en-US" sz="1600" kern="0" spc="-34" dirty="0">
                <a:solidFill>
                  <a:srgbClr val="272525"/>
                </a:solidFill>
                <a:latin typeface="Segoe UI"/>
                <a:ea typeface="+mn-lt"/>
                <a:cs typeface="+mn-lt"/>
              </a:rPr>
              <a:t>. The dataset underwent thorough </a:t>
            </a:r>
            <a:r>
              <a:rPr lang="en-US" sz="1600" b="1" kern="0" spc="-34" dirty="0">
                <a:solidFill>
                  <a:srgbClr val="272525"/>
                </a:solidFill>
                <a:latin typeface="Segoe UI"/>
                <a:ea typeface="+mn-lt"/>
                <a:cs typeface="+mn-lt"/>
              </a:rPr>
              <a:t>cleaning and preprocessing.</a:t>
            </a:r>
            <a:r>
              <a:rPr lang="en-US" sz="1600" kern="0" spc="-34" dirty="0">
                <a:solidFill>
                  <a:srgbClr val="272525"/>
                </a:solidFill>
                <a:latin typeface="Segoe UI"/>
                <a:ea typeface="+mn-lt"/>
                <a:cs typeface="+mn-lt"/>
              </a:rPr>
              <a:t> Initially, the preprocessed data was applied to a </a:t>
            </a:r>
            <a:r>
              <a:rPr lang="en-US" sz="1600" b="1" kern="0" spc="-34" dirty="0">
                <a:solidFill>
                  <a:srgbClr val="272525"/>
                </a:solidFill>
                <a:latin typeface="Segoe UI"/>
                <a:ea typeface="+mn-lt"/>
                <a:cs typeface="+mn-lt"/>
              </a:rPr>
              <a:t>Random Forest ML model,</a:t>
            </a:r>
            <a:r>
              <a:rPr lang="en-US" sz="1600" kern="0" spc="-34" dirty="0">
                <a:solidFill>
                  <a:srgbClr val="272525"/>
                </a:solidFill>
                <a:latin typeface="Segoe UI"/>
                <a:ea typeface="+mn-lt"/>
                <a:cs typeface="+mn-lt"/>
              </a:rPr>
              <a:t> achieving (mention precision and recall values). To enhance detection accuracy, we transitioned to a deep learning model, specifically the </a:t>
            </a:r>
            <a:r>
              <a:rPr lang="en-US" sz="1600" b="1" kern="0" spc="-34" dirty="0">
                <a:solidFill>
                  <a:srgbClr val="272525"/>
                </a:solidFill>
                <a:latin typeface="Segoe UI"/>
                <a:ea typeface="+mn-lt"/>
                <a:cs typeface="+mn-lt"/>
              </a:rPr>
              <a:t>GRU model, </a:t>
            </a:r>
            <a:r>
              <a:rPr lang="en-US" sz="1600" kern="0" spc="-34" dirty="0">
                <a:solidFill>
                  <a:srgbClr val="272525"/>
                </a:solidFill>
                <a:latin typeface="Segoe UI"/>
                <a:ea typeface="+mn-lt"/>
                <a:cs typeface="+mn-lt"/>
              </a:rPr>
              <a:t>which resulted in</a:t>
            </a:r>
            <a:r>
              <a:rPr lang="en-US" sz="1600" b="1" kern="0" spc="-34" dirty="0">
                <a:solidFill>
                  <a:srgbClr val="272525"/>
                </a:solidFill>
                <a:latin typeface="Segoe UI"/>
                <a:ea typeface="+mn-lt"/>
                <a:cs typeface="+mn-lt"/>
              </a:rPr>
              <a:t> good performance.</a:t>
            </a:r>
            <a:r>
              <a:rPr lang="en-US" sz="1600" kern="0" spc="-34" dirty="0">
                <a:solidFill>
                  <a:srgbClr val="272525"/>
                </a:solidFill>
                <a:latin typeface="Segoe UI"/>
                <a:ea typeface="+mn-lt"/>
                <a:cs typeface="+mn-lt"/>
              </a:rPr>
              <a:t> This approach effectively </a:t>
            </a:r>
            <a:r>
              <a:rPr lang="en-US" sz="1600" b="1" kern="0" spc="-34" dirty="0">
                <a:solidFill>
                  <a:srgbClr val="272525"/>
                </a:solidFill>
                <a:latin typeface="Segoe UI"/>
                <a:ea typeface="+mn-lt"/>
                <a:cs typeface="+mn-lt"/>
              </a:rPr>
              <a:t>addresses ambiguity in movie review analysis caused by sarcastic expressions.</a:t>
            </a:r>
            <a:endParaRPr lang="en-US" sz="1600" b="1">
              <a:latin typeface="Segoe UI"/>
              <a:ea typeface="+mn-lt"/>
              <a:cs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160"/>
            </a:avLst>
          </a:prstGeom>
          <a:solidFill>
            <a:srgbClr val="FFFFFF">
              <a:alpha val="85000"/>
            </a:srgbClr>
          </a:solidFill>
          <a:ln/>
        </p:spPr>
      </p:sp>
      <p:pic>
        <p:nvPicPr>
          <p:cNvPr id="10" name="Picture 9">
            <a:extLst>
              <a:ext uri="{FF2B5EF4-FFF2-40B4-BE49-F238E27FC236}">
                <a16:creationId xmlns:a16="http://schemas.microsoft.com/office/drawing/2014/main" id="{91DDB92B-1DB0-4D62-98CF-B539397EA321}"/>
              </a:ext>
            </a:extLst>
          </p:cNvPr>
          <p:cNvPicPr>
            <a:picLocks noChangeAspect="1"/>
          </p:cNvPicPr>
          <p:nvPr/>
        </p:nvPicPr>
        <p:blipFill>
          <a:blip r:embed="rId4"/>
          <a:stretch>
            <a:fillRect/>
          </a:stretch>
        </p:blipFill>
        <p:spPr>
          <a:xfrm>
            <a:off x="-119" y="0"/>
            <a:ext cx="14630399" cy="8229600"/>
          </a:xfrm>
          <a:prstGeom prst="rect">
            <a:avLst/>
          </a:prstGeom>
        </p:spPr>
      </p:pic>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6" name="Text 2"/>
          <p:cNvSpPr/>
          <p:nvPr/>
        </p:nvSpPr>
        <p:spPr>
          <a:xfrm>
            <a:off x="3306842" y="3231118"/>
            <a:ext cx="8016597" cy="1002030"/>
          </a:xfrm>
          <a:prstGeom prst="rect">
            <a:avLst/>
          </a:prstGeom>
          <a:noFill/>
          <a:ln/>
        </p:spPr>
        <p:txBody>
          <a:bodyPr wrap="none" rtlCol="0" anchor="t"/>
          <a:lstStyle/>
          <a:p>
            <a:pPr marL="0" indent="0" algn="ctr">
              <a:lnSpc>
                <a:spcPts val="7890"/>
              </a:lnSpc>
              <a:buNone/>
            </a:pPr>
            <a:r>
              <a:rPr lang="en-US" sz="6312" b="1" kern="0" spc="-126">
                <a:solidFill>
                  <a:srgbClr val="D75BE2"/>
                </a:solidFill>
                <a:latin typeface="adonis-web" pitchFamily="34" charset="0"/>
                <a:ea typeface="adonis-web" pitchFamily="34" charset="-122"/>
                <a:cs typeface="adonis-web" pitchFamily="34" charset="-120"/>
              </a:rPr>
              <a:t>Thank You</a:t>
            </a:r>
            <a:endParaRPr lang="en-US" sz="6312"/>
          </a:p>
        </p:txBody>
      </p:sp>
      <p:sp>
        <p:nvSpPr>
          <p:cNvPr id="7" name="Text 3"/>
          <p:cNvSpPr/>
          <p:nvPr/>
        </p:nvSpPr>
        <p:spPr>
          <a:xfrm>
            <a:off x="968693" y="4603433"/>
            <a:ext cx="12692896" cy="395049"/>
          </a:xfrm>
          <a:prstGeom prst="rect">
            <a:avLst/>
          </a:prstGeom>
          <a:noFill/>
          <a:ln/>
        </p:spPr>
        <p:txBody>
          <a:bodyPr wrap="none" rtlCol="0" anchor="t"/>
          <a:lstStyle/>
          <a:p>
            <a:pPr marL="0" indent="0">
              <a:lnSpc>
                <a:spcPts val="3110"/>
              </a:lnSpc>
              <a:buNone/>
            </a:pPr>
            <a:endParaRPr lang="en-US" sz="1944"/>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1867554"/>
          </a:xfrm>
          <a:prstGeom prst="rect">
            <a:avLst/>
          </a:prstGeom>
        </p:spPr>
      </p:pic>
      <p:sp>
        <p:nvSpPr>
          <p:cNvPr id="5" name="Text 1"/>
          <p:cNvSpPr/>
          <p:nvPr/>
        </p:nvSpPr>
        <p:spPr>
          <a:xfrm>
            <a:off x="548640" y="2059064"/>
            <a:ext cx="13686445" cy="693114"/>
          </a:xfrm>
          <a:prstGeom prst="rect">
            <a:avLst/>
          </a:prstGeom>
          <a:noFill/>
          <a:ln/>
        </p:spPr>
        <p:txBody>
          <a:bodyPr wrap="none" lIns="91440" tIns="45720" rIns="91440" bIns="45720" rtlCol="0" anchor="t"/>
          <a:lstStyle/>
          <a:p>
            <a:pPr marL="0" indent="0">
              <a:lnSpc>
                <a:spcPts val="4643"/>
              </a:lnSpc>
              <a:buNone/>
            </a:pPr>
            <a:r>
              <a:rPr lang="en-US" sz="3600" b="1" kern="0" spc="-74" dirty="0">
                <a:solidFill>
                  <a:srgbClr val="D75BE2"/>
                </a:solidFill>
                <a:latin typeface="Segoe UI"/>
                <a:ea typeface="adonis-web"/>
                <a:cs typeface="adonis-web" pitchFamily="34" charset="-120"/>
              </a:rPr>
              <a:t>Business Problem in Movie Reviews</a:t>
            </a:r>
            <a:endParaRPr lang="en-US" sz="3600" b="1" dirty="0">
              <a:latin typeface="Segoe UI"/>
              <a:ea typeface="adonis-web"/>
              <a:cs typeface="Segoe UI"/>
            </a:endParaRPr>
          </a:p>
        </p:txBody>
      </p:sp>
      <p:sp>
        <p:nvSpPr>
          <p:cNvPr id="6" name="Shape 2"/>
          <p:cNvSpPr/>
          <p:nvPr/>
        </p:nvSpPr>
        <p:spPr>
          <a:xfrm>
            <a:off x="548640" y="2765978"/>
            <a:ext cx="13679423" cy="5112848"/>
          </a:xfrm>
          <a:prstGeom prst="roundRect">
            <a:avLst>
              <a:gd name="adj" fmla="val 2550"/>
            </a:avLst>
          </a:prstGeom>
          <a:solidFill>
            <a:srgbClr val="F4D4F7"/>
          </a:solidFill>
          <a:ln w="7620">
            <a:solidFill>
              <a:srgbClr val="DABADD"/>
            </a:solidFill>
            <a:prstDash val="solid"/>
          </a:ln>
        </p:spPr>
      </p:sp>
      <p:sp>
        <p:nvSpPr>
          <p:cNvPr id="8" name="Text 4"/>
          <p:cNvSpPr/>
          <p:nvPr/>
        </p:nvSpPr>
        <p:spPr>
          <a:xfrm>
            <a:off x="751878" y="2765978"/>
            <a:ext cx="13295376" cy="5107522"/>
          </a:xfrm>
          <a:prstGeom prst="rect">
            <a:avLst/>
          </a:prstGeom>
          <a:noFill/>
          <a:ln/>
        </p:spPr>
        <p:txBody>
          <a:bodyPr wrap="square" lIns="91440" tIns="45720" rIns="91440" bIns="45720" rtlCol="0" anchor="t"/>
          <a:lstStyle/>
          <a:p>
            <a:pPr marL="285750" indent="-285750">
              <a:lnSpc>
                <a:spcPct val="200000"/>
              </a:lnSpc>
              <a:buFont typeface="Arial" panose="020B0604020202020204" pitchFamily="34" charset="0"/>
              <a:buChar char="•"/>
            </a:pPr>
            <a:r>
              <a:rPr lang="en-US" b="1">
                <a:latin typeface="Segoe UI"/>
                <a:cs typeface="Segoe UI"/>
              </a:rPr>
              <a:t>Movie success hinges on audience feedback</a:t>
            </a:r>
            <a:r>
              <a:rPr lang="en-US">
                <a:latin typeface="Segoe UI"/>
                <a:cs typeface="Segoe UI"/>
              </a:rPr>
              <a:t>, making review analysis crucial for accurate ratings.</a:t>
            </a:r>
            <a:endParaRPr lang="en-US">
              <a:ea typeface="Calibri" panose="020F0502020204030204"/>
              <a:cs typeface="Calibri" panose="020F0502020204030204"/>
            </a:endParaRPr>
          </a:p>
          <a:p>
            <a:pPr marL="285750" indent="-285750">
              <a:lnSpc>
                <a:spcPct val="200000"/>
              </a:lnSpc>
              <a:buFont typeface="Arial" panose="020B0604020202020204" pitchFamily="34" charset="0"/>
              <a:buChar char="•"/>
            </a:pPr>
            <a:r>
              <a:rPr lang="en-US">
                <a:latin typeface="Segoe UI"/>
                <a:cs typeface="Segoe UI"/>
              </a:rPr>
              <a:t>Websites like </a:t>
            </a:r>
            <a:r>
              <a:rPr lang="en-US" err="1">
                <a:latin typeface="Segoe UI"/>
                <a:cs typeface="Segoe UI"/>
              </a:rPr>
              <a:t>BookMyShow</a:t>
            </a:r>
            <a:r>
              <a:rPr lang="en-US">
                <a:latin typeface="Segoe UI"/>
                <a:cs typeface="Segoe UI"/>
              </a:rPr>
              <a:t>, IMDb, and Rotten Tomatoes are pivotal in collecting and presenting audience reviews.</a:t>
            </a:r>
          </a:p>
          <a:p>
            <a:pPr marL="285750" indent="-285750">
              <a:lnSpc>
                <a:spcPct val="200000"/>
              </a:lnSpc>
              <a:buFont typeface="Arial" panose="020B0604020202020204" pitchFamily="34" charset="0"/>
              <a:buChar char="•"/>
            </a:pPr>
            <a:r>
              <a:rPr lang="en-US">
                <a:latin typeface="Segoe UI"/>
                <a:cs typeface="Segoe UI"/>
              </a:rPr>
              <a:t>However, </a:t>
            </a:r>
            <a:r>
              <a:rPr lang="en-US" b="1">
                <a:latin typeface="Segoe UI"/>
                <a:cs typeface="Segoe UI"/>
              </a:rPr>
              <a:t>some reviewers express their thoughts sarcastically</a:t>
            </a:r>
            <a:r>
              <a:rPr lang="en-US">
                <a:latin typeface="Segoe UI"/>
                <a:cs typeface="Segoe UI"/>
              </a:rPr>
              <a:t>, which can mislead traditional sentiment analysis models. This poses a challenge because </a:t>
            </a:r>
            <a:r>
              <a:rPr lang="en-US" b="1">
                <a:latin typeface="Segoe UI"/>
                <a:cs typeface="Segoe UI"/>
              </a:rPr>
              <a:t>sarcasm can mask the true sentiment of a review</a:t>
            </a:r>
            <a:r>
              <a:rPr lang="en-US">
                <a:latin typeface="Segoe UI"/>
                <a:cs typeface="Segoe UI"/>
              </a:rPr>
              <a:t>, leading to inaccurate analysis and potentially flawed ratings. </a:t>
            </a:r>
            <a:endParaRPr lang="en-US">
              <a:latin typeface="Segoe UI" panose="020B0502040204020203" pitchFamily="34" charset="0"/>
              <a:cs typeface="Segoe UI" panose="020B0502040204020203" pitchFamily="34" charset="0"/>
            </a:endParaRPr>
          </a:p>
          <a:p>
            <a:pPr marL="171450" indent="-171450">
              <a:lnSpc>
                <a:spcPct val="200000"/>
              </a:lnSpc>
              <a:buFont typeface="Arial"/>
              <a:buChar char="•"/>
            </a:pPr>
            <a:r>
              <a:rPr lang="en-US" b="1">
                <a:latin typeface="Segoe UI"/>
                <a:cs typeface="Arial"/>
              </a:rPr>
              <a:t>Positive Review:</a:t>
            </a:r>
            <a:r>
              <a:rPr lang="en-US">
                <a:latin typeface="Segoe UI"/>
                <a:cs typeface="Arial"/>
              </a:rPr>
              <a:t> "</a:t>
            </a:r>
            <a:r>
              <a:rPr lang="en-US" i="1">
                <a:latin typeface="Segoe UI"/>
                <a:cs typeface="Arial"/>
              </a:rPr>
              <a:t>Interesting, good filmmaking, surprisingly authentic.</a:t>
            </a:r>
            <a:r>
              <a:rPr lang="en-US">
                <a:latin typeface="Segoe UI"/>
                <a:cs typeface="Arial"/>
              </a:rPr>
              <a:t>" (Clear and positive)</a:t>
            </a:r>
          </a:p>
          <a:p>
            <a:pPr marL="171450" indent="-171450">
              <a:lnSpc>
                <a:spcPct val="200000"/>
              </a:lnSpc>
              <a:buFont typeface="Arial"/>
              <a:buChar char="•"/>
            </a:pPr>
            <a:r>
              <a:rPr lang="en-US" b="1">
                <a:latin typeface="Segoe UI"/>
                <a:cs typeface="Arial"/>
              </a:rPr>
              <a:t>Negative Review:</a:t>
            </a:r>
            <a:r>
              <a:rPr lang="en-US">
                <a:latin typeface="Segoe UI"/>
                <a:cs typeface="Arial"/>
              </a:rPr>
              <a:t> </a:t>
            </a:r>
            <a:r>
              <a:rPr lang="en-US" i="1">
                <a:latin typeface="Segoe UI"/>
                <a:cs typeface="Arial"/>
              </a:rPr>
              <a:t>"Dialogue is atrocious, acting phoned-in. Big disappointment."</a:t>
            </a:r>
            <a:r>
              <a:rPr lang="en-US">
                <a:latin typeface="Segoe UI"/>
                <a:cs typeface="Arial"/>
              </a:rPr>
              <a:t> (Stronger wording emphasizes negativity)</a:t>
            </a:r>
            <a:endParaRPr lang="en-US">
              <a:latin typeface="Segoe UI"/>
              <a:ea typeface="Calibri" panose="020F0502020204030204"/>
              <a:cs typeface="Calibri" panose="020F0502020204030204"/>
            </a:endParaRPr>
          </a:p>
          <a:p>
            <a:pPr marL="285750" indent="-285750">
              <a:lnSpc>
                <a:spcPct val="200000"/>
              </a:lnSpc>
              <a:buFont typeface="Arial"/>
              <a:buChar char="•"/>
            </a:pPr>
            <a:r>
              <a:rPr lang="en-US" b="1">
                <a:latin typeface="Segoe UI"/>
                <a:cs typeface="Arial"/>
              </a:rPr>
              <a:t>Sarcastic Review (Difficult to Detect):</a:t>
            </a:r>
            <a:r>
              <a:rPr lang="en-US">
                <a:latin typeface="Segoe UI"/>
                <a:cs typeface="Arial"/>
              </a:rPr>
              <a:t> "</a:t>
            </a:r>
            <a:r>
              <a:rPr lang="en-US" i="1">
                <a:latin typeface="Segoe UI"/>
                <a:cs typeface="Arial"/>
              </a:rPr>
              <a:t>This movie was so bad, I'd rather gnaw on a golf ball.</a:t>
            </a:r>
            <a:r>
              <a:rPr lang="en-US">
                <a:latin typeface="Segoe UI"/>
                <a:cs typeface="Arial"/>
              </a:rPr>
              <a:t>" (Exaggerated statement hints at sarcasm)</a:t>
            </a:r>
            <a:endParaRPr lang="en-US">
              <a:latin typeface="Segoe UI"/>
              <a:ea typeface="Calibri" panose="020F0502020204030204"/>
              <a:cs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4407"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1175581" y="176149"/>
            <a:ext cx="5394484" cy="674251"/>
          </a:xfrm>
          <a:prstGeom prst="rect">
            <a:avLst/>
          </a:prstGeom>
          <a:noFill/>
          <a:ln/>
        </p:spPr>
        <p:txBody>
          <a:bodyPr wrap="none" lIns="91440" tIns="45720" rIns="91440" bIns="45720" rtlCol="0" anchor="t"/>
          <a:lstStyle/>
          <a:p>
            <a:pPr marL="0" indent="0">
              <a:lnSpc>
                <a:spcPts val="5310"/>
              </a:lnSpc>
              <a:buNone/>
            </a:pPr>
            <a:r>
              <a:rPr lang="en-US" sz="3600" b="1" kern="0" spc="-85" dirty="0">
                <a:solidFill>
                  <a:srgbClr val="D75BE2"/>
                </a:solidFill>
                <a:latin typeface="Segoe UI"/>
                <a:ea typeface="adonis-web"/>
                <a:cs typeface="Segoe UI"/>
              </a:rPr>
              <a:t>Proposed Solution</a:t>
            </a:r>
            <a:endParaRPr lang="en-US" sz="3600" dirty="0">
              <a:latin typeface="Segoe UI"/>
              <a:ea typeface="adonis-web"/>
              <a:cs typeface="Segoe UI"/>
            </a:endParaRPr>
          </a:p>
        </p:txBody>
      </p:sp>
      <p:pic>
        <p:nvPicPr>
          <p:cNvPr id="22" name="Picture 21">
            <a:extLst>
              <a:ext uri="{FF2B5EF4-FFF2-40B4-BE49-F238E27FC236}">
                <a16:creationId xmlns:a16="http://schemas.microsoft.com/office/drawing/2014/main" id="{A57039B9-939E-4BED-844C-28DDA2D33B26}"/>
              </a:ext>
            </a:extLst>
          </p:cNvPr>
          <p:cNvPicPr>
            <a:picLocks noChangeAspect="1"/>
          </p:cNvPicPr>
          <p:nvPr/>
        </p:nvPicPr>
        <p:blipFill rotWithShape="1">
          <a:blip r:embed="rId4"/>
          <a:srcRect l="1648" t="16056" r="2610" b="6197"/>
          <a:stretch/>
        </p:blipFill>
        <p:spPr>
          <a:xfrm>
            <a:off x="1188721" y="3273897"/>
            <a:ext cx="12529297" cy="4754883"/>
          </a:xfrm>
          <a:prstGeom prst="rect">
            <a:avLst/>
          </a:prstGeom>
        </p:spPr>
      </p:pic>
      <p:sp>
        <p:nvSpPr>
          <p:cNvPr id="23" name="Shape 2">
            <a:extLst>
              <a:ext uri="{FF2B5EF4-FFF2-40B4-BE49-F238E27FC236}">
                <a16:creationId xmlns:a16="http://schemas.microsoft.com/office/drawing/2014/main" id="{C4F2E480-4CB6-481A-8C8F-932461C54C1F}"/>
              </a:ext>
            </a:extLst>
          </p:cNvPr>
          <p:cNvSpPr/>
          <p:nvPr/>
        </p:nvSpPr>
        <p:spPr>
          <a:xfrm>
            <a:off x="1188721" y="1026548"/>
            <a:ext cx="12563856" cy="2077232"/>
          </a:xfrm>
          <a:prstGeom prst="roundRect">
            <a:avLst>
              <a:gd name="adj" fmla="val 2550"/>
            </a:avLst>
          </a:prstGeom>
          <a:solidFill>
            <a:srgbClr val="F4D4F7"/>
          </a:solidFill>
          <a:ln w="7620">
            <a:solidFill>
              <a:srgbClr val="DABADD"/>
            </a:solidFill>
            <a:prstDash val="solid"/>
          </a:ln>
        </p:spPr>
        <p:txBody>
          <a:bodyPr/>
          <a:lstStyle/>
          <a:p>
            <a:endParaRPr lang="en-US"/>
          </a:p>
        </p:txBody>
      </p:sp>
      <p:sp>
        <p:nvSpPr>
          <p:cNvPr id="24" name="Text 4">
            <a:extLst>
              <a:ext uri="{FF2B5EF4-FFF2-40B4-BE49-F238E27FC236}">
                <a16:creationId xmlns:a16="http://schemas.microsoft.com/office/drawing/2014/main" id="{3F04AC59-4387-4814-BD67-EE0292CE197D}"/>
              </a:ext>
            </a:extLst>
          </p:cNvPr>
          <p:cNvSpPr/>
          <p:nvPr/>
        </p:nvSpPr>
        <p:spPr>
          <a:xfrm>
            <a:off x="1183890" y="1203396"/>
            <a:ext cx="12551086" cy="2069119"/>
          </a:xfrm>
          <a:prstGeom prst="rect">
            <a:avLst/>
          </a:prstGeom>
          <a:noFill/>
          <a:ln/>
        </p:spPr>
        <p:txBody>
          <a:bodyPr wrap="square" lIns="91440" tIns="45720" rIns="91440" bIns="45720" rtlCol="0" anchor="t"/>
          <a:lstStyle/>
          <a:p>
            <a:pPr marL="285750" indent="-285750">
              <a:lnSpc>
                <a:spcPct val="200000"/>
              </a:lnSpc>
              <a:buFont typeface="Arial" panose="020B0604020202020204" pitchFamily="34" charset="0"/>
              <a:buChar char="•"/>
            </a:pPr>
            <a:r>
              <a:rPr lang="en-US">
                <a:latin typeface="Segoe UI"/>
                <a:ea typeface="+mn-lt"/>
                <a:cs typeface="+mn-lt"/>
              </a:rPr>
              <a:t>. To address the challenge of sarcasm detection, we need to develop and </a:t>
            </a:r>
            <a:r>
              <a:rPr lang="en-US" b="1">
                <a:latin typeface="Segoe UI"/>
                <a:ea typeface="+mn-lt"/>
                <a:cs typeface="+mn-lt"/>
              </a:rPr>
              <a:t>implement</a:t>
            </a:r>
            <a:r>
              <a:rPr lang="en-US">
                <a:latin typeface="Segoe UI"/>
                <a:ea typeface="+mn-lt"/>
                <a:cs typeface="+mn-lt"/>
              </a:rPr>
              <a:t> advanced</a:t>
            </a:r>
            <a:r>
              <a:rPr lang="en-US" b="1">
                <a:latin typeface="Segoe UI"/>
                <a:ea typeface="+mn-lt"/>
                <a:cs typeface="+mn-lt"/>
              </a:rPr>
              <a:t> Deep Learning models</a:t>
            </a:r>
            <a:r>
              <a:rPr lang="en-US">
                <a:latin typeface="Segoe UI"/>
                <a:ea typeface="+mn-lt"/>
                <a:cs typeface="+mn-lt"/>
              </a:rPr>
              <a:t> specifically designed to recognize and</a:t>
            </a:r>
            <a:r>
              <a:rPr lang="en-US" b="1">
                <a:latin typeface="Segoe UI"/>
                <a:ea typeface="+mn-lt"/>
                <a:cs typeface="+mn-lt"/>
              </a:rPr>
              <a:t> interpret sarcastic reviews.</a:t>
            </a:r>
            <a:r>
              <a:rPr lang="en-US">
                <a:latin typeface="Segoe UI"/>
                <a:ea typeface="+mn-lt"/>
                <a:cs typeface="+mn-lt"/>
              </a:rPr>
              <a:t> </a:t>
            </a:r>
            <a:endParaRPr lang="en-US"/>
          </a:p>
          <a:p>
            <a:pPr marL="285750" indent="-285750">
              <a:lnSpc>
                <a:spcPct val="200000"/>
              </a:lnSpc>
              <a:buFont typeface="Arial" panose="020B0604020202020204" pitchFamily="34" charset="0"/>
              <a:buChar char="•"/>
            </a:pPr>
            <a:r>
              <a:rPr lang="en-US">
                <a:latin typeface="Segoe UI"/>
                <a:ea typeface="+mn-lt"/>
                <a:cs typeface="Segoe UI"/>
              </a:rPr>
              <a:t>To achieve this, we will follow the </a:t>
            </a:r>
            <a:r>
              <a:rPr lang="en-US" b="1">
                <a:latin typeface="Segoe UI"/>
                <a:ea typeface="+mn-lt"/>
                <a:cs typeface="Segoe UI"/>
              </a:rPr>
              <a:t>workflow outlined below to build the model</a:t>
            </a:r>
            <a:r>
              <a:rPr lang="en-US">
                <a:latin typeface="Segoe UI"/>
                <a:ea typeface="+mn-lt"/>
                <a:cs typeface="Segoe UI"/>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8323538" y="0"/>
            <a:ext cx="6306862" cy="8229600"/>
          </a:xfrm>
          <a:prstGeom prst="rect">
            <a:avLst/>
          </a:prstGeom>
        </p:spPr>
      </p:pic>
      <p:sp>
        <p:nvSpPr>
          <p:cNvPr id="5" name="Text 1"/>
          <p:cNvSpPr/>
          <p:nvPr/>
        </p:nvSpPr>
        <p:spPr>
          <a:xfrm>
            <a:off x="555126" y="227018"/>
            <a:ext cx="4311848" cy="538996"/>
          </a:xfrm>
          <a:prstGeom prst="rect">
            <a:avLst/>
          </a:prstGeom>
          <a:noFill/>
          <a:ln/>
        </p:spPr>
        <p:txBody>
          <a:bodyPr wrap="none" lIns="91440" tIns="45720" rIns="91440" bIns="45720" rtlCol="0" anchor="t"/>
          <a:lstStyle/>
          <a:p>
            <a:pPr marL="514350" indent="-514350">
              <a:lnSpc>
                <a:spcPts val="4244"/>
              </a:lnSpc>
              <a:buAutoNum type="arabicParenR"/>
            </a:pPr>
            <a:r>
              <a:rPr lang="en-US" sz="3600" b="1" kern="0" spc="-68" dirty="0">
                <a:solidFill>
                  <a:srgbClr val="D75BE2"/>
                </a:solidFill>
                <a:latin typeface="Segoe UI"/>
                <a:ea typeface="adonis-web"/>
                <a:cs typeface="adonis-web" pitchFamily="34" charset="-120"/>
              </a:rPr>
              <a:t>Data Preparation</a:t>
            </a:r>
            <a:endParaRPr lang="en-US" sz="3600" dirty="0">
              <a:latin typeface="Segoe UI"/>
              <a:ea typeface="adonis-web"/>
            </a:endParaRPr>
          </a:p>
        </p:txBody>
      </p:sp>
      <p:sp>
        <p:nvSpPr>
          <p:cNvPr id="6" name="Shape 2"/>
          <p:cNvSpPr/>
          <p:nvPr/>
        </p:nvSpPr>
        <p:spPr>
          <a:xfrm>
            <a:off x="572379" y="1074379"/>
            <a:ext cx="412313" cy="412313"/>
          </a:xfrm>
          <a:prstGeom prst="roundRect">
            <a:avLst>
              <a:gd name="adj" fmla="val 18667"/>
            </a:avLst>
          </a:prstGeom>
          <a:solidFill>
            <a:srgbClr val="F4D4F7"/>
          </a:solidFill>
          <a:ln w="7620">
            <a:solidFill>
              <a:srgbClr val="DABADD"/>
            </a:solidFill>
            <a:prstDash val="solid"/>
          </a:ln>
        </p:spPr>
      </p:sp>
      <p:sp>
        <p:nvSpPr>
          <p:cNvPr id="7" name="Text 3"/>
          <p:cNvSpPr/>
          <p:nvPr/>
        </p:nvSpPr>
        <p:spPr>
          <a:xfrm>
            <a:off x="707515" y="1151175"/>
            <a:ext cx="142042" cy="258723"/>
          </a:xfrm>
          <a:prstGeom prst="rect">
            <a:avLst/>
          </a:prstGeom>
          <a:noFill/>
          <a:ln/>
        </p:spPr>
        <p:txBody>
          <a:bodyPr wrap="none" rtlCol="0" anchor="t"/>
          <a:lstStyle/>
          <a:p>
            <a:pPr marL="0" indent="0" algn="ctr">
              <a:lnSpc>
                <a:spcPts val="2037"/>
              </a:lnSpc>
              <a:buNone/>
            </a:pPr>
            <a:r>
              <a:rPr lang="en-US" sz="2037" b="1" kern="0" spc="-41">
                <a:solidFill>
                  <a:srgbClr val="272525"/>
                </a:solidFill>
                <a:latin typeface="adonis-web" pitchFamily="34" charset="0"/>
                <a:ea typeface="adonis-web" pitchFamily="34" charset="-122"/>
                <a:cs typeface="adonis-web" pitchFamily="34" charset="-120"/>
              </a:rPr>
              <a:t>1</a:t>
            </a:r>
            <a:endParaRPr lang="en-US" sz="2037"/>
          </a:p>
        </p:txBody>
      </p:sp>
      <p:sp>
        <p:nvSpPr>
          <p:cNvPr id="8" name="Text 4"/>
          <p:cNvSpPr/>
          <p:nvPr/>
        </p:nvSpPr>
        <p:spPr>
          <a:xfrm>
            <a:off x="1047159" y="1074379"/>
            <a:ext cx="2155865" cy="269438"/>
          </a:xfrm>
          <a:prstGeom prst="rect">
            <a:avLst/>
          </a:prstGeom>
          <a:noFill/>
          <a:ln/>
        </p:spPr>
        <p:txBody>
          <a:bodyPr wrap="none" lIns="91440" tIns="45720" rIns="91440" bIns="45720" rtlCol="0" anchor="t"/>
          <a:lstStyle/>
          <a:p>
            <a:pPr marL="0" indent="0">
              <a:lnSpc>
                <a:spcPts val="2122"/>
              </a:lnSpc>
              <a:buNone/>
            </a:pPr>
            <a:r>
              <a:rPr lang="en-US" b="1" kern="0" spc="-34">
                <a:solidFill>
                  <a:srgbClr val="272525"/>
                </a:solidFill>
                <a:latin typeface="Segoe UI"/>
                <a:ea typeface="adonis-web"/>
                <a:cs typeface="adonis-web" pitchFamily="34" charset="-120"/>
              </a:rPr>
              <a:t>Data Collection</a:t>
            </a:r>
            <a:endParaRPr lang="en-US">
              <a:latin typeface="Segoe UI"/>
              <a:ea typeface="adonis-web"/>
              <a:cs typeface="Segoe UI"/>
            </a:endParaRPr>
          </a:p>
        </p:txBody>
      </p:sp>
      <p:sp>
        <p:nvSpPr>
          <p:cNvPr id="9" name="Text 5"/>
          <p:cNvSpPr/>
          <p:nvPr/>
        </p:nvSpPr>
        <p:spPr>
          <a:xfrm>
            <a:off x="1029907" y="1350195"/>
            <a:ext cx="7300174" cy="896815"/>
          </a:xfrm>
          <a:prstGeom prst="rect">
            <a:avLst/>
          </a:prstGeom>
          <a:noFill/>
          <a:ln/>
        </p:spPr>
        <p:txBody>
          <a:bodyPr wrap="square" lIns="91440" tIns="45720" rIns="91440" bIns="45720" rtlCol="0" anchor="t"/>
          <a:lstStyle/>
          <a:p>
            <a:pPr>
              <a:lnSpc>
                <a:spcPts val="2309"/>
              </a:lnSpc>
            </a:pPr>
            <a:r>
              <a:rPr lang="en-US" sz="1400" kern="0" spc="-29" dirty="0">
                <a:solidFill>
                  <a:srgbClr val="272525"/>
                </a:solidFill>
                <a:latin typeface="Segoe UI"/>
                <a:ea typeface="Source Sans Pro"/>
                <a:cs typeface="Source Sans Pro" pitchFamily="34" charset="-120"/>
              </a:rPr>
              <a:t>We have  </a:t>
            </a:r>
            <a:r>
              <a:rPr lang="en-US" sz="1400" b="1" kern="0" spc="-29" dirty="0">
                <a:solidFill>
                  <a:srgbClr val="272525"/>
                </a:solidFill>
                <a:latin typeface="Segoe UI"/>
                <a:ea typeface="Source Sans Pro"/>
                <a:cs typeface="Source Sans Pro" pitchFamily="34" charset="-120"/>
              </a:rPr>
              <a:t>gathered movie reviews from popular online platforms</a:t>
            </a:r>
            <a:r>
              <a:rPr lang="en-US" sz="1400" kern="0" spc="-29" dirty="0">
                <a:solidFill>
                  <a:srgbClr val="272525"/>
                </a:solidFill>
                <a:latin typeface="Segoe UI"/>
                <a:ea typeface="Source Sans Pro"/>
                <a:cs typeface="Source Sans Pro" pitchFamily="34" charset="-120"/>
              </a:rPr>
              <a:t>, such as IMDb, Rotten Tomatoes ensuring a diverse and representative dataset and labelling them as sarcastic and not sarcastic using online prediction models. </a:t>
            </a:r>
            <a:endParaRPr lang="en-US" sz="1400" dirty="0">
              <a:latin typeface="Segoe UI"/>
              <a:ea typeface="Source Sans Pro"/>
              <a:cs typeface="Segoe UI"/>
            </a:endParaRPr>
          </a:p>
        </p:txBody>
      </p:sp>
      <p:sp>
        <p:nvSpPr>
          <p:cNvPr id="10" name="Shape 6"/>
          <p:cNvSpPr/>
          <p:nvPr/>
        </p:nvSpPr>
        <p:spPr>
          <a:xfrm>
            <a:off x="555126" y="2377553"/>
            <a:ext cx="412313" cy="412313"/>
          </a:xfrm>
          <a:prstGeom prst="roundRect">
            <a:avLst>
              <a:gd name="adj" fmla="val 18667"/>
            </a:avLst>
          </a:prstGeom>
          <a:solidFill>
            <a:srgbClr val="F4D4F7"/>
          </a:solidFill>
          <a:ln w="7620">
            <a:solidFill>
              <a:srgbClr val="DABADD"/>
            </a:solidFill>
            <a:prstDash val="solid"/>
          </a:ln>
        </p:spPr>
      </p:sp>
      <p:sp>
        <p:nvSpPr>
          <p:cNvPr id="11" name="Text 7"/>
          <p:cNvSpPr/>
          <p:nvPr/>
        </p:nvSpPr>
        <p:spPr>
          <a:xfrm>
            <a:off x="690262" y="2454348"/>
            <a:ext cx="142042" cy="258723"/>
          </a:xfrm>
          <a:prstGeom prst="rect">
            <a:avLst/>
          </a:prstGeom>
          <a:noFill/>
          <a:ln/>
        </p:spPr>
        <p:txBody>
          <a:bodyPr wrap="none" rtlCol="0" anchor="t"/>
          <a:lstStyle/>
          <a:p>
            <a:pPr marL="0" indent="0" algn="ctr">
              <a:lnSpc>
                <a:spcPts val="2037"/>
              </a:lnSpc>
              <a:buNone/>
            </a:pPr>
            <a:r>
              <a:rPr lang="en-US" sz="2037" b="1" kern="0" spc="-41">
                <a:solidFill>
                  <a:srgbClr val="272525"/>
                </a:solidFill>
                <a:latin typeface="adonis-web" pitchFamily="34" charset="0"/>
                <a:ea typeface="adonis-web" pitchFamily="34" charset="-122"/>
                <a:cs typeface="adonis-web" pitchFamily="34" charset="-120"/>
              </a:rPr>
              <a:t>2</a:t>
            </a:r>
            <a:endParaRPr lang="en-US" sz="2037"/>
          </a:p>
        </p:txBody>
      </p:sp>
      <p:sp>
        <p:nvSpPr>
          <p:cNvPr id="12" name="Text 8"/>
          <p:cNvSpPr/>
          <p:nvPr/>
        </p:nvSpPr>
        <p:spPr>
          <a:xfrm>
            <a:off x="1047159" y="2446564"/>
            <a:ext cx="2155865" cy="269438"/>
          </a:xfrm>
          <a:prstGeom prst="rect">
            <a:avLst/>
          </a:prstGeom>
          <a:noFill/>
          <a:ln/>
        </p:spPr>
        <p:txBody>
          <a:bodyPr wrap="none" lIns="91440" tIns="45720" rIns="91440" bIns="45720" rtlCol="0" anchor="t"/>
          <a:lstStyle/>
          <a:p>
            <a:pPr marL="0" indent="0">
              <a:lnSpc>
                <a:spcPts val="2122"/>
              </a:lnSpc>
              <a:buNone/>
            </a:pPr>
            <a:r>
              <a:rPr lang="en-US" b="1" kern="0" spc="-34">
                <a:solidFill>
                  <a:srgbClr val="272525"/>
                </a:solidFill>
                <a:latin typeface="Segoe UI"/>
                <a:ea typeface="adonis-web"/>
                <a:cs typeface="adonis-web" pitchFamily="34" charset="-120"/>
              </a:rPr>
              <a:t>Data Exploration</a:t>
            </a:r>
            <a:endParaRPr lang="en-US">
              <a:latin typeface="Segoe UI"/>
              <a:ea typeface="adonis-web"/>
              <a:cs typeface="Segoe UI"/>
            </a:endParaRPr>
          </a:p>
        </p:txBody>
      </p:sp>
      <p:sp>
        <p:nvSpPr>
          <p:cNvPr id="13" name="Text 9"/>
          <p:cNvSpPr/>
          <p:nvPr/>
        </p:nvSpPr>
        <p:spPr>
          <a:xfrm>
            <a:off x="1029906" y="2791391"/>
            <a:ext cx="7265670" cy="586264"/>
          </a:xfrm>
          <a:prstGeom prst="rect">
            <a:avLst/>
          </a:prstGeom>
          <a:noFill/>
          <a:ln/>
        </p:spPr>
        <p:txBody>
          <a:bodyPr wrap="square" lIns="91440" tIns="45720" rIns="91440" bIns="45720" rtlCol="0" anchor="t"/>
          <a:lstStyle/>
          <a:p>
            <a:pPr>
              <a:lnSpc>
                <a:spcPts val="2309"/>
              </a:lnSpc>
            </a:pPr>
            <a:r>
              <a:rPr lang="en-US" sz="1400" kern="0" spc="-29">
                <a:solidFill>
                  <a:srgbClr val="272525"/>
                </a:solidFill>
                <a:latin typeface="Segoe UI"/>
                <a:ea typeface="Source Sans Pro"/>
                <a:cs typeface="Source Sans Pro" pitchFamily="34" charset="-120"/>
              </a:rPr>
              <a:t>We will perform an in-depth analysis of the dataset, </a:t>
            </a:r>
            <a:r>
              <a:rPr lang="en-US" sz="1400" b="1" kern="0" spc="-29">
                <a:solidFill>
                  <a:srgbClr val="272525"/>
                </a:solidFill>
                <a:latin typeface="Segoe UI"/>
                <a:ea typeface="Source Sans Pro"/>
                <a:cs typeface="Source Sans Pro" pitchFamily="34" charset="-120"/>
              </a:rPr>
              <a:t>examining the distribution of review lengths, sentiment,</a:t>
            </a:r>
            <a:r>
              <a:rPr lang="en-US" sz="1400" kern="0" spc="-29">
                <a:solidFill>
                  <a:srgbClr val="272525"/>
                </a:solidFill>
                <a:latin typeface="Segoe UI"/>
                <a:ea typeface="Source Sans Pro"/>
                <a:cs typeface="Source Sans Pro" pitchFamily="34" charset="-120"/>
              </a:rPr>
              <a:t>  to gain a comprehensive understanding of the data.</a:t>
            </a:r>
            <a:endParaRPr lang="en-US" sz="1400">
              <a:latin typeface="Segoe UI"/>
              <a:ea typeface="Source Sans Pro"/>
              <a:cs typeface="Segoe UI"/>
            </a:endParaRPr>
          </a:p>
        </p:txBody>
      </p:sp>
      <p:sp>
        <p:nvSpPr>
          <p:cNvPr id="14" name="Shape 10"/>
          <p:cNvSpPr/>
          <p:nvPr/>
        </p:nvSpPr>
        <p:spPr>
          <a:xfrm>
            <a:off x="572379" y="3749737"/>
            <a:ext cx="412313" cy="412313"/>
          </a:xfrm>
          <a:prstGeom prst="roundRect">
            <a:avLst>
              <a:gd name="adj" fmla="val 18667"/>
            </a:avLst>
          </a:prstGeom>
          <a:solidFill>
            <a:srgbClr val="F4D4F7"/>
          </a:solidFill>
          <a:ln w="7620">
            <a:solidFill>
              <a:srgbClr val="DABADD"/>
            </a:solidFill>
            <a:prstDash val="solid"/>
          </a:ln>
        </p:spPr>
      </p:sp>
      <p:sp>
        <p:nvSpPr>
          <p:cNvPr id="15" name="Text 11"/>
          <p:cNvSpPr/>
          <p:nvPr/>
        </p:nvSpPr>
        <p:spPr>
          <a:xfrm>
            <a:off x="690262" y="3809279"/>
            <a:ext cx="142042" cy="258723"/>
          </a:xfrm>
          <a:prstGeom prst="rect">
            <a:avLst/>
          </a:prstGeom>
          <a:noFill/>
          <a:ln/>
        </p:spPr>
        <p:txBody>
          <a:bodyPr wrap="none" rtlCol="0" anchor="t"/>
          <a:lstStyle/>
          <a:p>
            <a:pPr marL="0" indent="0" algn="ctr">
              <a:lnSpc>
                <a:spcPts val="2037"/>
              </a:lnSpc>
              <a:buNone/>
            </a:pPr>
            <a:r>
              <a:rPr lang="en-US" sz="2037" b="1" kern="0" spc="-41">
                <a:solidFill>
                  <a:srgbClr val="272525"/>
                </a:solidFill>
                <a:latin typeface="adonis-web" pitchFamily="34" charset="0"/>
                <a:ea typeface="adonis-web" pitchFamily="34" charset="-122"/>
                <a:cs typeface="adonis-web" pitchFamily="34" charset="-120"/>
              </a:rPr>
              <a:t>3</a:t>
            </a:r>
            <a:endParaRPr lang="en-US" sz="2037"/>
          </a:p>
        </p:txBody>
      </p:sp>
      <p:sp>
        <p:nvSpPr>
          <p:cNvPr id="16" name="Text 12"/>
          <p:cNvSpPr/>
          <p:nvPr/>
        </p:nvSpPr>
        <p:spPr>
          <a:xfrm>
            <a:off x="1047159" y="3749736"/>
            <a:ext cx="2155865" cy="269438"/>
          </a:xfrm>
          <a:prstGeom prst="rect">
            <a:avLst/>
          </a:prstGeom>
          <a:noFill/>
          <a:ln/>
        </p:spPr>
        <p:txBody>
          <a:bodyPr wrap="none" lIns="91440" tIns="45720" rIns="91440" bIns="45720" rtlCol="0" anchor="t"/>
          <a:lstStyle/>
          <a:p>
            <a:pPr>
              <a:lnSpc>
                <a:spcPts val="2122"/>
              </a:lnSpc>
            </a:pPr>
            <a:r>
              <a:rPr lang="en-US" b="1" kern="0" spc="-34">
                <a:solidFill>
                  <a:srgbClr val="272525"/>
                </a:solidFill>
                <a:latin typeface="Segoe UI"/>
                <a:cs typeface="Segoe UI"/>
              </a:rPr>
              <a:t>Handle the Reviews</a:t>
            </a:r>
          </a:p>
        </p:txBody>
      </p:sp>
      <p:sp>
        <p:nvSpPr>
          <p:cNvPr id="17" name="Text 13"/>
          <p:cNvSpPr/>
          <p:nvPr/>
        </p:nvSpPr>
        <p:spPr>
          <a:xfrm>
            <a:off x="1029905" y="4111816"/>
            <a:ext cx="7265670" cy="586264"/>
          </a:xfrm>
          <a:prstGeom prst="rect">
            <a:avLst/>
          </a:prstGeom>
          <a:noFill/>
          <a:ln/>
        </p:spPr>
        <p:txBody>
          <a:bodyPr wrap="square" lIns="91440" tIns="45720" rIns="91440" bIns="45720" rtlCol="0" anchor="t"/>
          <a:lstStyle/>
          <a:p>
            <a:pPr>
              <a:lnSpc>
                <a:spcPts val="2309"/>
              </a:lnSpc>
            </a:pPr>
            <a:r>
              <a:rPr lang="en-US" sz="1400" kern="0" spc="-29">
                <a:solidFill>
                  <a:srgbClr val="272525"/>
                </a:solidFill>
                <a:latin typeface="Segoe UI"/>
                <a:ea typeface="Source Sans Pro"/>
                <a:cs typeface="Source Sans Pro" pitchFamily="34" charset="-120"/>
              </a:rPr>
              <a:t>The dataset  contained few </a:t>
            </a:r>
            <a:r>
              <a:rPr lang="en-US" sz="1400" b="1" kern="0" spc="-29">
                <a:solidFill>
                  <a:srgbClr val="272525"/>
                </a:solidFill>
                <a:latin typeface="Segoe UI"/>
                <a:ea typeface="Source Sans Pro"/>
                <a:cs typeface="Source Sans Pro" pitchFamily="34" charset="-120"/>
              </a:rPr>
              <a:t>duplicate reviews rows</a:t>
            </a:r>
            <a:r>
              <a:rPr lang="en-US" sz="1400" kern="0" spc="-29">
                <a:solidFill>
                  <a:srgbClr val="272525"/>
                </a:solidFill>
                <a:latin typeface="Segoe UI"/>
                <a:ea typeface="Source Sans Pro"/>
                <a:cs typeface="Source Sans Pro" pitchFamily="34" charset="-120"/>
              </a:rPr>
              <a:t>  which are been </a:t>
            </a:r>
            <a:r>
              <a:rPr lang="en-US" sz="1400" b="1" kern="0" spc="-29">
                <a:solidFill>
                  <a:srgbClr val="272525"/>
                </a:solidFill>
                <a:latin typeface="Segoe UI"/>
                <a:ea typeface="Source Sans Pro"/>
                <a:cs typeface="Source Sans Pro" pitchFamily="34" charset="-120"/>
              </a:rPr>
              <a:t>removed </a:t>
            </a:r>
            <a:r>
              <a:rPr lang="en-US" sz="1400" kern="0" spc="-29">
                <a:solidFill>
                  <a:srgbClr val="272525"/>
                </a:solidFill>
                <a:latin typeface="Segoe UI"/>
                <a:ea typeface="Source Sans Pro"/>
                <a:cs typeface="Source Sans Pro" pitchFamily="34" charset="-120"/>
              </a:rPr>
              <a:t>. Also </a:t>
            </a:r>
            <a:r>
              <a:rPr lang="en-US" sz="1400" b="1" kern="0" spc="-29">
                <a:solidFill>
                  <a:srgbClr val="272525"/>
                </a:solidFill>
                <a:latin typeface="Segoe UI"/>
                <a:ea typeface="Source Sans Pro"/>
                <a:cs typeface="Source Sans Pro" pitchFamily="34" charset="-120"/>
              </a:rPr>
              <a:t>dropped unnecessary columns</a:t>
            </a:r>
            <a:endParaRPr lang="en-US" sz="1400" b="1" kern="0" spc="-29">
              <a:solidFill>
                <a:srgbClr val="272525"/>
              </a:solidFill>
              <a:latin typeface="Segoe UI"/>
              <a:ea typeface="Source Sans Pro"/>
              <a:cs typeface="Segoe UI"/>
            </a:endParaRPr>
          </a:p>
        </p:txBody>
      </p:sp>
      <p:sp>
        <p:nvSpPr>
          <p:cNvPr id="18" name="Shape 14"/>
          <p:cNvSpPr/>
          <p:nvPr/>
        </p:nvSpPr>
        <p:spPr>
          <a:xfrm>
            <a:off x="555126" y="5070162"/>
            <a:ext cx="412313" cy="412313"/>
          </a:xfrm>
          <a:prstGeom prst="roundRect">
            <a:avLst>
              <a:gd name="adj" fmla="val 18667"/>
            </a:avLst>
          </a:prstGeom>
          <a:solidFill>
            <a:srgbClr val="F4D4F7"/>
          </a:solidFill>
          <a:ln w="7620">
            <a:solidFill>
              <a:srgbClr val="DABADD"/>
            </a:solidFill>
            <a:prstDash val="solid"/>
          </a:ln>
        </p:spPr>
      </p:sp>
      <p:sp>
        <p:nvSpPr>
          <p:cNvPr id="19" name="Text 15"/>
          <p:cNvSpPr/>
          <p:nvPr/>
        </p:nvSpPr>
        <p:spPr>
          <a:xfrm>
            <a:off x="690262" y="5095198"/>
            <a:ext cx="142042" cy="258723"/>
          </a:xfrm>
          <a:prstGeom prst="rect">
            <a:avLst/>
          </a:prstGeom>
          <a:noFill/>
          <a:ln/>
        </p:spPr>
        <p:txBody>
          <a:bodyPr wrap="none" rtlCol="0" anchor="t"/>
          <a:lstStyle/>
          <a:p>
            <a:pPr marL="0" indent="0" algn="ctr">
              <a:lnSpc>
                <a:spcPts val="2037"/>
              </a:lnSpc>
              <a:buNone/>
            </a:pPr>
            <a:r>
              <a:rPr lang="en-US" sz="2037" b="1" kern="0" spc="-41">
                <a:solidFill>
                  <a:srgbClr val="272525"/>
                </a:solidFill>
                <a:latin typeface="adonis-web" pitchFamily="34" charset="0"/>
                <a:ea typeface="adonis-web" pitchFamily="34" charset="-122"/>
                <a:cs typeface="adonis-web" pitchFamily="34" charset="-120"/>
              </a:rPr>
              <a:t>4</a:t>
            </a:r>
            <a:endParaRPr lang="en-US" sz="2037"/>
          </a:p>
        </p:txBody>
      </p:sp>
      <p:sp>
        <p:nvSpPr>
          <p:cNvPr id="20" name="Text 16"/>
          <p:cNvSpPr/>
          <p:nvPr/>
        </p:nvSpPr>
        <p:spPr>
          <a:xfrm>
            <a:off x="1047159" y="5018403"/>
            <a:ext cx="2155865" cy="269438"/>
          </a:xfrm>
          <a:prstGeom prst="rect">
            <a:avLst/>
          </a:prstGeom>
          <a:noFill/>
          <a:ln/>
        </p:spPr>
        <p:txBody>
          <a:bodyPr wrap="none" lIns="91440" tIns="45720" rIns="91440" bIns="45720" rtlCol="0" anchor="t"/>
          <a:lstStyle/>
          <a:p>
            <a:pPr>
              <a:lnSpc>
                <a:spcPts val="2122"/>
              </a:lnSpc>
            </a:pPr>
            <a:r>
              <a:rPr lang="en-US" b="1" kern="0" spc="-34">
                <a:solidFill>
                  <a:srgbClr val="272525"/>
                </a:solidFill>
                <a:latin typeface="Segoe UI"/>
                <a:cs typeface="Segoe UI"/>
              </a:rPr>
              <a:t>Handle the Labels</a:t>
            </a:r>
          </a:p>
        </p:txBody>
      </p:sp>
      <p:sp>
        <p:nvSpPr>
          <p:cNvPr id="21" name="Text 17"/>
          <p:cNvSpPr/>
          <p:nvPr/>
        </p:nvSpPr>
        <p:spPr>
          <a:xfrm>
            <a:off x="995402" y="5345978"/>
            <a:ext cx="7317428" cy="1000331"/>
          </a:xfrm>
          <a:prstGeom prst="rect">
            <a:avLst/>
          </a:prstGeom>
          <a:noFill/>
          <a:ln/>
        </p:spPr>
        <p:txBody>
          <a:bodyPr wrap="square" lIns="91440" tIns="45720" rIns="91440" bIns="45720" rtlCol="0" anchor="t"/>
          <a:lstStyle/>
          <a:p>
            <a:pPr>
              <a:lnSpc>
                <a:spcPts val="2309"/>
              </a:lnSpc>
            </a:pPr>
            <a:r>
              <a:rPr lang="en-US" sz="1400" kern="0" spc="-29">
                <a:solidFill>
                  <a:srgbClr val="272525"/>
                </a:solidFill>
                <a:latin typeface="Segoe UI"/>
                <a:ea typeface="Source Sans Pro"/>
                <a:cs typeface="Segoe UI"/>
              </a:rPr>
              <a:t>The labels column contains few null values ,which are handled by</a:t>
            </a:r>
            <a:r>
              <a:rPr lang="en-US" sz="1400" b="1" kern="0" spc="-29">
                <a:solidFill>
                  <a:srgbClr val="272525"/>
                </a:solidFill>
                <a:latin typeface="Segoe UI"/>
                <a:ea typeface="Source Sans Pro"/>
                <a:cs typeface="Segoe UI"/>
              </a:rPr>
              <a:t> removing the rows with null value label</a:t>
            </a:r>
            <a:r>
              <a:rPr lang="en-US" sz="1400" kern="0" spc="-29">
                <a:solidFill>
                  <a:srgbClr val="272525"/>
                </a:solidFill>
                <a:latin typeface="Segoe UI"/>
                <a:ea typeface="Source Sans Pro"/>
                <a:cs typeface="Segoe UI"/>
              </a:rPr>
              <a:t>. The labels are </a:t>
            </a:r>
            <a:r>
              <a:rPr lang="en-US" sz="1400" b="1" kern="0" spc="-29">
                <a:solidFill>
                  <a:srgbClr val="272525"/>
                </a:solidFill>
                <a:latin typeface="Segoe UI"/>
                <a:ea typeface="Source Sans Pro"/>
                <a:cs typeface="Segoe UI"/>
              </a:rPr>
              <a:t>encoded</a:t>
            </a:r>
            <a:r>
              <a:rPr lang="en-US" sz="1400" kern="0" spc="-29">
                <a:solidFill>
                  <a:srgbClr val="272525"/>
                </a:solidFill>
                <a:latin typeface="Segoe UI"/>
                <a:ea typeface="Source Sans Pro"/>
                <a:cs typeface="Segoe UI"/>
              </a:rPr>
              <a:t> as</a:t>
            </a:r>
            <a:r>
              <a:rPr lang="en-US" sz="1400" b="1" kern="0" spc="-29">
                <a:solidFill>
                  <a:srgbClr val="272525"/>
                </a:solidFill>
                <a:latin typeface="Segoe UI"/>
                <a:ea typeface="Source Sans Pro"/>
                <a:cs typeface="Segoe UI"/>
              </a:rPr>
              <a:t> '0' for Not Sarcastic</a:t>
            </a:r>
            <a:r>
              <a:rPr lang="en-US" sz="1400" kern="0" spc="-29">
                <a:solidFill>
                  <a:srgbClr val="272525"/>
                </a:solidFill>
                <a:latin typeface="Segoe UI"/>
                <a:ea typeface="Source Sans Pro"/>
                <a:cs typeface="Segoe UI"/>
              </a:rPr>
              <a:t> and</a:t>
            </a:r>
            <a:r>
              <a:rPr lang="en-US" sz="1400" b="1" kern="0" spc="-29">
                <a:solidFill>
                  <a:srgbClr val="272525"/>
                </a:solidFill>
                <a:latin typeface="Segoe UI"/>
                <a:ea typeface="Source Sans Pro"/>
                <a:cs typeface="Segoe UI"/>
              </a:rPr>
              <a:t> "1" for Sarcastic</a:t>
            </a:r>
            <a:r>
              <a:rPr lang="en-US" sz="1400" kern="0" spc="-29">
                <a:solidFill>
                  <a:srgbClr val="272525"/>
                </a:solidFill>
                <a:latin typeface="Segoe UI"/>
                <a:ea typeface="Source Sans Pro"/>
                <a:cs typeface="Segoe UI"/>
              </a:rPr>
              <a:t>  </a:t>
            </a:r>
          </a:p>
        </p:txBody>
      </p:sp>
      <p:pic>
        <p:nvPicPr>
          <p:cNvPr id="23" name="Picture 22">
            <a:extLst>
              <a:ext uri="{FF2B5EF4-FFF2-40B4-BE49-F238E27FC236}">
                <a16:creationId xmlns:a16="http://schemas.microsoft.com/office/drawing/2014/main" id="{97D513F7-4B68-4CE9-A779-AAE2D09E3188}"/>
              </a:ext>
            </a:extLst>
          </p:cNvPr>
          <p:cNvPicPr>
            <a:picLocks noChangeAspect="1"/>
          </p:cNvPicPr>
          <p:nvPr/>
        </p:nvPicPr>
        <p:blipFill>
          <a:blip r:embed="rId5"/>
          <a:stretch>
            <a:fillRect/>
          </a:stretch>
        </p:blipFill>
        <p:spPr>
          <a:xfrm>
            <a:off x="8249056" y="2787186"/>
            <a:ext cx="6440723" cy="4658244"/>
          </a:xfrm>
          <a:prstGeom prst="rect">
            <a:avLst/>
          </a:prstGeom>
        </p:spPr>
      </p:pic>
      <p:pic>
        <p:nvPicPr>
          <p:cNvPr id="24" name="Picture 23">
            <a:extLst>
              <a:ext uri="{FF2B5EF4-FFF2-40B4-BE49-F238E27FC236}">
                <a16:creationId xmlns:a16="http://schemas.microsoft.com/office/drawing/2014/main" id="{BD003E22-B6A0-40DB-84CB-DA9B5A6E8B55}"/>
              </a:ext>
            </a:extLst>
          </p:cNvPr>
          <p:cNvPicPr>
            <a:picLocks noChangeAspect="1"/>
          </p:cNvPicPr>
          <p:nvPr/>
        </p:nvPicPr>
        <p:blipFill>
          <a:blip r:embed="rId6"/>
          <a:stretch>
            <a:fillRect/>
          </a:stretch>
        </p:blipFill>
        <p:spPr>
          <a:xfrm>
            <a:off x="8238556" y="7440547"/>
            <a:ext cx="6388273" cy="794593"/>
          </a:xfrm>
          <a:prstGeom prst="rect">
            <a:avLst/>
          </a:prstGeom>
        </p:spPr>
      </p:pic>
      <p:sp>
        <p:nvSpPr>
          <p:cNvPr id="26" name="Shape 10">
            <a:extLst>
              <a:ext uri="{FF2B5EF4-FFF2-40B4-BE49-F238E27FC236}">
                <a16:creationId xmlns:a16="http://schemas.microsoft.com/office/drawing/2014/main" id="{C3084701-7A29-D15F-A519-863A488B1F41}"/>
              </a:ext>
            </a:extLst>
          </p:cNvPr>
          <p:cNvSpPr/>
          <p:nvPr/>
        </p:nvSpPr>
        <p:spPr>
          <a:xfrm>
            <a:off x="503368" y="6527442"/>
            <a:ext cx="412313" cy="412313"/>
          </a:xfrm>
          <a:prstGeom prst="roundRect">
            <a:avLst>
              <a:gd name="adj" fmla="val 18667"/>
            </a:avLst>
          </a:prstGeom>
          <a:solidFill>
            <a:srgbClr val="F4D4F7"/>
          </a:solidFill>
          <a:ln w="7620">
            <a:solidFill>
              <a:srgbClr val="DABADD"/>
            </a:solidFill>
            <a:prstDash val="solid"/>
          </a:ln>
        </p:spPr>
      </p:sp>
      <p:sp>
        <p:nvSpPr>
          <p:cNvPr id="25" name="Text 15">
            <a:extLst>
              <a:ext uri="{FF2B5EF4-FFF2-40B4-BE49-F238E27FC236}">
                <a16:creationId xmlns:a16="http://schemas.microsoft.com/office/drawing/2014/main" id="{4B20989F-4A43-B84D-385B-6A9FA185028A}"/>
              </a:ext>
            </a:extLst>
          </p:cNvPr>
          <p:cNvSpPr/>
          <p:nvPr/>
        </p:nvSpPr>
        <p:spPr>
          <a:xfrm>
            <a:off x="638504" y="6613447"/>
            <a:ext cx="142042" cy="258723"/>
          </a:xfrm>
          <a:prstGeom prst="rect">
            <a:avLst/>
          </a:prstGeom>
          <a:noFill/>
          <a:ln/>
        </p:spPr>
        <p:txBody>
          <a:bodyPr wrap="none" lIns="91440" tIns="45720" rIns="91440" bIns="45720" rtlCol="0" anchor="t"/>
          <a:lstStyle/>
          <a:p>
            <a:pPr marL="0" indent="0" algn="ctr">
              <a:lnSpc>
                <a:spcPts val="2037"/>
              </a:lnSpc>
              <a:buNone/>
            </a:pPr>
            <a:r>
              <a:rPr lang="en-US" sz="2000" b="1" kern="0" spc="-41">
                <a:solidFill>
                  <a:srgbClr val="272525"/>
                </a:solidFill>
                <a:latin typeface="adonis-web"/>
              </a:rPr>
              <a:t>5</a:t>
            </a:r>
          </a:p>
        </p:txBody>
      </p:sp>
      <p:sp>
        <p:nvSpPr>
          <p:cNvPr id="27" name="Text 16">
            <a:extLst>
              <a:ext uri="{FF2B5EF4-FFF2-40B4-BE49-F238E27FC236}">
                <a16:creationId xmlns:a16="http://schemas.microsoft.com/office/drawing/2014/main" id="{8DC01644-589F-CE31-380B-A926B2CA42A3}"/>
              </a:ext>
            </a:extLst>
          </p:cNvPr>
          <p:cNvSpPr/>
          <p:nvPr/>
        </p:nvSpPr>
        <p:spPr>
          <a:xfrm>
            <a:off x="1047159" y="6519398"/>
            <a:ext cx="2155865" cy="269438"/>
          </a:xfrm>
          <a:prstGeom prst="rect">
            <a:avLst/>
          </a:prstGeom>
          <a:noFill/>
          <a:ln/>
        </p:spPr>
        <p:txBody>
          <a:bodyPr wrap="none" lIns="91440" tIns="45720" rIns="91440" bIns="45720" rtlCol="0" anchor="t"/>
          <a:lstStyle/>
          <a:p>
            <a:pPr>
              <a:lnSpc>
                <a:spcPts val="2122"/>
              </a:lnSpc>
            </a:pPr>
            <a:r>
              <a:rPr lang="en-US" b="1" kern="0" spc="-34">
                <a:solidFill>
                  <a:srgbClr val="272525"/>
                </a:solidFill>
                <a:latin typeface="Segoe UI"/>
                <a:cs typeface="Segoe UI"/>
              </a:rPr>
              <a:t>Split the dataset </a:t>
            </a:r>
          </a:p>
        </p:txBody>
      </p:sp>
      <p:sp>
        <p:nvSpPr>
          <p:cNvPr id="28" name="Text 17">
            <a:extLst>
              <a:ext uri="{FF2B5EF4-FFF2-40B4-BE49-F238E27FC236}">
                <a16:creationId xmlns:a16="http://schemas.microsoft.com/office/drawing/2014/main" id="{58557067-9C02-E76F-9112-B27924C8E38D}"/>
              </a:ext>
            </a:extLst>
          </p:cNvPr>
          <p:cNvSpPr/>
          <p:nvPr/>
        </p:nvSpPr>
        <p:spPr>
          <a:xfrm>
            <a:off x="1029905" y="6864227"/>
            <a:ext cx="7265670" cy="586264"/>
          </a:xfrm>
          <a:prstGeom prst="rect">
            <a:avLst/>
          </a:prstGeom>
          <a:noFill/>
          <a:ln/>
        </p:spPr>
        <p:txBody>
          <a:bodyPr wrap="square" lIns="91440" tIns="45720" rIns="91440" bIns="45720" rtlCol="0" anchor="t"/>
          <a:lstStyle/>
          <a:p>
            <a:pPr>
              <a:lnSpc>
                <a:spcPts val="2309"/>
              </a:lnSpc>
            </a:pPr>
            <a:r>
              <a:rPr lang="en-US" sz="1400" kern="0" spc="-29">
                <a:solidFill>
                  <a:srgbClr val="272525"/>
                </a:solidFill>
                <a:latin typeface="Segoe UI"/>
                <a:ea typeface="Source Sans Pro"/>
                <a:cs typeface="Segoe UI"/>
              </a:rPr>
              <a:t>The dataset is</a:t>
            </a:r>
            <a:r>
              <a:rPr lang="en-US" sz="1400" b="1" kern="0" spc="-29">
                <a:solidFill>
                  <a:srgbClr val="272525"/>
                </a:solidFill>
                <a:latin typeface="Segoe UI"/>
                <a:ea typeface="Source Sans Pro"/>
                <a:cs typeface="Segoe UI"/>
              </a:rPr>
              <a:t> split into train data , test data and validation data</a:t>
            </a:r>
            <a:r>
              <a:rPr lang="en-US" sz="1400" kern="0" spc="-29">
                <a:solidFill>
                  <a:srgbClr val="272525"/>
                </a:solidFill>
                <a:latin typeface="Segoe UI"/>
                <a:ea typeface="Source Sans Pro"/>
                <a:cs typeface="Segoe UI"/>
              </a:rPr>
              <a:t> which are used for training and testing the ML and Deep Learning models</a:t>
            </a:r>
          </a:p>
        </p:txBody>
      </p:sp>
      <p:pic>
        <p:nvPicPr>
          <p:cNvPr id="29" name="Picture 28" descr="A screenshot of a web page&#10;&#10;Description automatically generated">
            <a:extLst>
              <a:ext uri="{FF2B5EF4-FFF2-40B4-BE49-F238E27FC236}">
                <a16:creationId xmlns:a16="http://schemas.microsoft.com/office/drawing/2014/main" id="{7357C998-406E-635F-CB21-3E710908030B}"/>
              </a:ext>
            </a:extLst>
          </p:cNvPr>
          <p:cNvPicPr>
            <a:picLocks noChangeAspect="1"/>
          </p:cNvPicPr>
          <p:nvPr/>
        </p:nvPicPr>
        <p:blipFill>
          <a:blip r:embed="rId7"/>
          <a:stretch>
            <a:fillRect/>
          </a:stretch>
        </p:blipFill>
        <p:spPr>
          <a:xfrm>
            <a:off x="8255479" y="2336"/>
            <a:ext cx="6435304" cy="279028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160"/>
            </a:avLst>
          </a:prstGeom>
          <a:solidFill>
            <a:srgbClr val="FFFFFF">
              <a:alpha val="85000"/>
            </a:srgbClr>
          </a:solidFill>
          <a:ln/>
        </p:spPr>
      </p:sp>
      <p:sp>
        <p:nvSpPr>
          <p:cNvPr id="11" name="Shape 2">
            <a:extLst>
              <a:ext uri="{FF2B5EF4-FFF2-40B4-BE49-F238E27FC236}">
                <a16:creationId xmlns:a16="http://schemas.microsoft.com/office/drawing/2014/main" id="{0A41DCF6-6FB8-FC17-6C71-8CA073C25BEF}"/>
              </a:ext>
            </a:extLst>
          </p:cNvPr>
          <p:cNvSpPr/>
          <p:nvPr/>
        </p:nvSpPr>
        <p:spPr>
          <a:xfrm>
            <a:off x="653884" y="1043800"/>
            <a:ext cx="13115945" cy="2042728"/>
          </a:xfrm>
          <a:prstGeom prst="roundRect">
            <a:avLst>
              <a:gd name="adj" fmla="val 2550"/>
            </a:avLst>
          </a:prstGeom>
          <a:solidFill>
            <a:srgbClr val="F4D4F7"/>
          </a:solidFill>
          <a:ln w="7620">
            <a:solidFill>
              <a:srgbClr val="DABADD"/>
            </a:solidFill>
            <a:prstDash val="solid"/>
          </a:ln>
        </p:spPr>
        <p:txBody>
          <a:bodyPr/>
          <a:lstStyle/>
          <a:p>
            <a:endParaRPr lang="en-US"/>
          </a:p>
        </p:txBody>
      </p:sp>
      <p:sp>
        <p:nvSpPr>
          <p:cNvPr id="6" name="Text 2"/>
          <p:cNvSpPr/>
          <p:nvPr/>
        </p:nvSpPr>
        <p:spPr>
          <a:xfrm>
            <a:off x="675395" y="168491"/>
            <a:ext cx="13089753" cy="726043"/>
          </a:xfrm>
          <a:prstGeom prst="rect">
            <a:avLst/>
          </a:prstGeom>
          <a:noFill/>
          <a:ln/>
        </p:spPr>
        <p:txBody>
          <a:bodyPr wrap="none" lIns="91440" tIns="45720" rIns="91440" bIns="45720" rtlCol="0" anchor="t"/>
          <a:lstStyle/>
          <a:p>
            <a:pPr>
              <a:lnSpc>
                <a:spcPts val="5718"/>
              </a:lnSpc>
            </a:pPr>
            <a:r>
              <a:rPr lang="en-US" sz="3600" b="1" kern="0" spc="-91" dirty="0">
                <a:solidFill>
                  <a:srgbClr val="D75BE2"/>
                </a:solidFill>
                <a:latin typeface="Segoe UI"/>
                <a:ea typeface="adonis-web"/>
                <a:cs typeface="adonis-web" pitchFamily="34" charset="-120"/>
              </a:rPr>
              <a:t>Insights on the Dataset </a:t>
            </a:r>
            <a:endParaRPr lang="en-US" sz="3600">
              <a:latin typeface="adonis-web"/>
            </a:endParaRPr>
          </a:p>
        </p:txBody>
      </p:sp>
      <p:sp>
        <p:nvSpPr>
          <p:cNvPr id="7" name="Text 3"/>
          <p:cNvSpPr/>
          <p:nvPr/>
        </p:nvSpPr>
        <p:spPr>
          <a:xfrm>
            <a:off x="2555953" y="7463862"/>
            <a:ext cx="2904530" cy="363141"/>
          </a:xfrm>
          <a:prstGeom prst="rect">
            <a:avLst/>
          </a:prstGeom>
          <a:noFill/>
          <a:ln/>
        </p:spPr>
        <p:txBody>
          <a:bodyPr wrap="none" rtlCol="0" anchor="t"/>
          <a:lstStyle/>
          <a:p>
            <a:pPr marL="0" indent="0">
              <a:lnSpc>
                <a:spcPts val="2859"/>
              </a:lnSpc>
              <a:buNone/>
            </a:pPr>
            <a:r>
              <a:rPr lang="en-US" sz="2287" b="1" kern="0" spc="-46">
                <a:solidFill>
                  <a:srgbClr val="D75BE2"/>
                </a:solidFill>
                <a:latin typeface="adonis-web" pitchFamily="34" charset="0"/>
                <a:ea typeface="adonis-web" pitchFamily="34" charset="-122"/>
                <a:cs typeface="adonis-web" pitchFamily="34" charset="-120"/>
              </a:rPr>
              <a:t>Review Length</a:t>
            </a:r>
            <a:endParaRPr lang="en-US" sz="2287"/>
          </a:p>
        </p:txBody>
      </p:sp>
      <p:sp>
        <p:nvSpPr>
          <p:cNvPr id="8" name="Text 4"/>
          <p:cNvSpPr/>
          <p:nvPr/>
        </p:nvSpPr>
        <p:spPr>
          <a:xfrm>
            <a:off x="675395" y="1051918"/>
            <a:ext cx="12886666" cy="2284031"/>
          </a:xfrm>
          <a:prstGeom prst="rect">
            <a:avLst/>
          </a:prstGeom>
          <a:noFill/>
          <a:ln/>
        </p:spPr>
        <p:txBody>
          <a:bodyPr wrap="square" lIns="91440" tIns="45720" rIns="91440" bIns="45720" rtlCol="0" anchor="t"/>
          <a:lstStyle/>
          <a:p>
            <a:pPr marL="342900" indent="-342900">
              <a:lnSpc>
                <a:spcPct val="150000"/>
              </a:lnSpc>
              <a:buFont typeface="Arial"/>
              <a:buChar char="•"/>
            </a:pPr>
            <a:r>
              <a:rPr lang="en-US" kern="0" spc="-39" dirty="0">
                <a:solidFill>
                  <a:srgbClr val="272525"/>
                </a:solidFill>
                <a:latin typeface="Segoe UI"/>
                <a:ea typeface="+mn-lt"/>
                <a:cs typeface="+mn-lt"/>
              </a:rPr>
              <a:t>We have chosen the</a:t>
            </a:r>
            <a:r>
              <a:rPr lang="en-US" b="1" kern="0" spc="-39" dirty="0">
                <a:solidFill>
                  <a:srgbClr val="272525"/>
                </a:solidFill>
                <a:latin typeface="Segoe UI"/>
                <a:ea typeface="+mn-lt"/>
                <a:cs typeface="+mn-lt"/>
              </a:rPr>
              <a:t> IMDB movie reviews </a:t>
            </a:r>
            <a:r>
              <a:rPr lang="en-US" kern="0" spc="-39" dirty="0">
                <a:solidFill>
                  <a:srgbClr val="272525"/>
                </a:solidFill>
                <a:latin typeface="Segoe UI"/>
                <a:ea typeface="+mn-lt"/>
                <a:cs typeface="+mn-lt"/>
              </a:rPr>
              <a:t>dataset for this project </a:t>
            </a:r>
            <a:r>
              <a:rPr lang="en-US" b="1" kern="0" spc="-39" dirty="0">
                <a:solidFill>
                  <a:srgbClr val="272525"/>
                </a:solidFill>
                <a:latin typeface="Segoe UI"/>
                <a:ea typeface="+mn-lt"/>
                <a:cs typeface="+mn-lt"/>
              </a:rPr>
              <a:t>from Kaggle</a:t>
            </a:r>
            <a:r>
              <a:rPr lang="en-US" kern="0" spc="-39" dirty="0">
                <a:solidFill>
                  <a:srgbClr val="272525"/>
                </a:solidFill>
                <a:latin typeface="Segoe UI"/>
                <a:ea typeface="+mn-lt"/>
                <a:cs typeface="+mn-lt"/>
              </a:rPr>
              <a:t>, it contains a large volume of reviews, offering a </a:t>
            </a:r>
            <a:r>
              <a:rPr lang="en-US" b="1" kern="0" spc="-39" dirty="0">
                <a:solidFill>
                  <a:srgbClr val="272525"/>
                </a:solidFill>
                <a:latin typeface="Segoe UI"/>
                <a:ea typeface="+mn-lt"/>
                <a:cs typeface="+mn-lt"/>
              </a:rPr>
              <a:t>diverse range of sentiments and writing styles</a:t>
            </a:r>
            <a:r>
              <a:rPr lang="en-US" kern="0" spc="-39" dirty="0">
                <a:solidFill>
                  <a:srgbClr val="272525"/>
                </a:solidFill>
                <a:latin typeface="Segoe UI"/>
                <a:ea typeface="+mn-lt"/>
                <a:cs typeface="+mn-lt"/>
              </a:rPr>
              <a:t>. </a:t>
            </a:r>
            <a:endParaRPr lang="en-US" dirty="0">
              <a:solidFill>
                <a:srgbClr val="000000"/>
              </a:solidFill>
              <a:latin typeface="Segoe UI"/>
              <a:ea typeface="+mn-lt"/>
              <a:cs typeface="+mn-lt"/>
            </a:endParaRPr>
          </a:p>
          <a:p>
            <a:pPr marL="285750" indent="-285750">
              <a:lnSpc>
                <a:spcPct val="150000"/>
              </a:lnSpc>
              <a:buFont typeface="Arial"/>
              <a:buChar char="•"/>
            </a:pPr>
            <a:r>
              <a:rPr lang="en-US" dirty="0">
                <a:latin typeface="Segoe UI"/>
                <a:ea typeface="+mn-lt"/>
                <a:cs typeface="+mn-lt"/>
              </a:rPr>
              <a:t> The dataset contains </a:t>
            </a:r>
            <a:r>
              <a:rPr lang="en-US" b="1" dirty="0">
                <a:latin typeface="Segoe UI"/>
                <a:ea typeface="+mn-lt"/>
                <a:cs typeface="+mn-lt"/>
              </a:rPr>
              <a:t>around 7000 reviews labelled as Sarcastic and Not Sarcastic</a:t>
            </a:r>
          </a:p>
          <a:p>
            <a:pPr marL="342900" indent="-342900">
              <a:lnSpc>
                <a:spcPct val="150000"/>
              </a:lnSpc>
              <a:buFont typeface="Arial"/>
              <a:buChar char="•"/>
            </a:pPr>
            <a:r>
              <a:rPr lang="en-US" kern="0" spc="-39" dirty="0" err="1">
                <a:solidFill>
                  <a:srgbClr val="272525"/>
                </a:solidFill>
                <a:latin typeface="Segoe UI"/>
                <a:ea typeface="+mn-lt"/>
                <a:cs typeface="+mn-lt"/>
              </a:rPr>
              <a:t>No.of</a:t>
            </a:r>
            <a:r>
              <a:rPr lang="en-US" kern="0" spc="-39" dirty="0">
                <a:solidFill>
                  <a:srgbClr val="272525"/>
                </a:solidFill>
                <a:latin typeface="Segoe UI"/>
                <a:ea typeface="+mn-lt"/>
                <a:cs typeface="+mn-lt"/>
              </a:rPr>
              <a:t> reviews that are </a:t>
            </a:r>
            <a:r>
              <a:rPr lang="en-US" b="1" kern="0" spc="-39" dirty="0">
                <a:solidFill>
                  <a:srgbClr val="272525"/>
                </a:solidFill>
                <a:latin typeface="Segoe UI"/>
                <a:ea typeface="+mn-lt"/>
                <a:cs typeface="+mn-lt"/>
              </a:rPr>
              <a:t>Sarcastic : 3918</a:t>
            </a:r>
            <a:r>
              <a:rPr lang="en-US" kern="0" spc="-39" dirty="0">
                <a:solidFill>
                  <a:srgbClr val="272525"/>
                </a:solidFill>
                <a:latin typeface="Segoe UI"/>
                <a:ea typeface="+mn-lt"/>
                <a:cs typeface="+mn-lt"/>
              </a:rPr>
              <a:t>             </a:t>
            </a:r>
            <a:r>
              <a:rPr lang="en-US" kern="0" spc="-39" dirty="0" err="1">
                <a:solidFill>
                  <a:srgbClr val="272525"/>
                </a:solidFill>
                <a:latin typeface="Segoe UI"/>
                <a:ea typeface="+mn-lt"/>
                <a:cs typeface="+mn-lt"/>
              </a:rPr>
              <a:t>No.of</a:t>
            </a:r>
            <a:r>
              <a:rPr lang="en-US" kern="0" spc="-39" dirty="0">
                <a:solidFill>
                  <a:srgbClr val="272525"/>
                </a:solidFill>
                <a:latin typeface="Segoe UI"/>
                <a:ea typeface="+mn-lt"/>
                <a:cs typeface="+mn-lt"/>
              </a:rPr>
              <a:t> reviews that are</a:t>
            </a:r>
            <a:r>
              <a:rPr lang="en-US" b="1" kern="0" spc="-39" dirty="0">
                <a:solidFill>
                  <a:srgbClr val="272525"/>
                </a:solidFill>
                <a:latin typeface="Segoe UI"/>
                <a:ea typeface="+mn-lt"/>
                <a:cs typeface="+mn-lt"/>
              </a:rPr>
              <a:t> Not Sarcastic : 2979</a:t>
            </a:r>
            <a:endParaRPr lang="en-US" b="1" kern="0" spc="-39" dirty="0">
              <a:solidFill>
                <a:srgbClr val="000000"/>
              </a:solidFill>
              <a:latin typeface="Segoe UI"/>
              <a:ea typeface="+mn-lt"/>
              <a:cs typeface="+mn-lt"/>
            </a:endParaRPr>
          </a:p>
          <a:p>
            <a:pPr marL="342900" indent="-342900">
              <a:lnSpc>
                <a:spcPct val="150000"/>
              </a:lnSpc>
              <a:buFont typeface="Arial"/>
              <a:buChar char="•"/>
            </a:pPr>
            <a:r>
              <a:rPr lang="en-US" kern="0" spc="-39" dirty="0">
                <a:solidFill>
                  <a:srgbClr val="272525"/>
                </a:solidFill>
                <a:latin typeface="Segoe UI"/>
                <a:ea typeface="+mn-lt"/>
                <a:cs typeface="+mn-lt"/>
              </a:rPr>
              <a:t>The </a:t>
            </a:r>
            <a:r>
              <a:rPr lang="en-US" b="1" kern="0" spc="-39" dirty="0">
                <a:solidFill>
                  <a:srgbClr val="272525"/>
                </a:solidFill>
                <a:latin typeface="Segoe UI"/>
                <a:ea typeface="+mn-lt"/>
                <a:cs typeface="+mn-lt"/>
              </a:rPr>
              <a:t>mean length of review </a:t>
            </a:r>
            <a:r>
              <a:rPr lang="en-US" kern="0" spc="-39" dirty="0">
                <a:solidFill>
                  <a:srgbClr val="272525"/>
                </a:solidFill>
                <a:latin typeface="Segoe UI"/>
                <a:ea typeface="+mn-lt"/>
                <a:cs typeface="+mn-lt"/>
              </a:rPr>
              <a:t>in the dataset is</a:t>
            </a:r>
            <a:r>
              <a:rPr lang="en-US" b="1" kern="0" spc="-39" dirty="0">
                <a:solidFill>
                  <a:srgbClr val="272525"/>
                </a:solidFill>
                <a:latin typeface="Segoe UI"/>
                <a:ea typeface="+mn-lt"/>
                <a:cs typeface="+mn-lt"/>
              </a:rPr>
              <a:t> 655 </a:t>
            </a:r>
            <a:r>
              <a:rPr lang="en-US" kern="0" spc="-39" dirty="0">
                <a:solidFill>
                  <a:srgbClr val="272525"/>
                </a:solidFill>
                <a:latin typeface="Segoe UI"/>
                <a:ea typeface="+mn-lt"/>
                <a:cs typeface="+mn-lt"/>
              </a:rPr>
              <a:t>words</a:t>
            </a:r>
          </a:p>
          <a:p>
            <a:pPr marL="342900" indent="-342900">
              <a:lnSpc>
                <a:spcPct val="150000"/>
              </a:lnSpc>
              <a:buFont typeface="Arial"/>
              <a:buChar char="•"/>
            </a:pPr>
            <a:endParaRPr lang="en-US" kern="0" spc="-39">
              <a:solidFill>
                <a:srgbClr val="272525"/>
              </a:solidFill>
              <a:latin typeface="Segoe UI"/>
              <a:ea typeface="+mn-lt"/>
              <a:cs typeface="+mn-lt"/>
            </a:endParaRPr>
          </a:p>
          <a:p>
            <a:pPr marL="342900" indent="-342900">
              <a:lnSpc>
                <a:spcPct val="150000"/>
              </a:lnSpc>
              <a:buFont typeface="Arial"/>
              <a:buChar char="•"/>
            </a:pPr>
            <a:r>
              <a:rPr lang="en-US" kern="0" spc="-39" dirty="0">
                <a:solidFill>
                  <a:srgbClr val="272525"/>
                </a:solidFill>
                <a:latin typeface="Segoe UI"/>
                <a:ea typeface="+mn-lt"/>
                <a:cs typeface="+mn-lt"/>
              </a:rPr>
              <a:t>- </a:t>
            </a:r>
            <a:endParaRPr lang="en-US" dirty="0">
              <a:latin typeface="Segoe UI"/>
              <a:ea typeface="+mn-lt"/>
              <a:cs typeface="+mn-lt"/>
            </a:endParaRPr>
          </a:p>
        </p:txBody>
      </p:sp>
      <p:sp>
        <p:nvSpPr>
          <p:cNvPr id="9" name="Text 5"/>
          <p:cNvSpPr/>
          <p:nvPr/>
        </p:nvSpPr>
        <p:spPr>
          <a:xfrm>
            <a:off x="9185831" y="7463862"/>
            <a:ext cx="2904530" cy="363141"/>
          </a:xfrm>
          <a:prstGeom prst="rect">
            <a:avLst/>
          </a:prstGeom>
          <a:noFill/>
          <a:ln/>
        </p:spPr>
        <p:txBody>
          <a:bodyPr wrap="none" lIns="91440" tIns="45720" rIns="91440" bIns="45720" rtlCol="0" anchor="t"/>
          <a:lstStyle/>
          <a:p>
            <a:pPr marL="0" indent="0">
              <a:lnSpc>
                <a:spcPts val="2859"/>
              </a:lnSpc>
              <a:buNone/>
            </a:pPr>
            <a:r>
              <a:rPr lang="en-US" sz="2250" b="1" kern="0" spc="-46" dirty="0">
                <a:solidFill>
                  <a:srgbClr val="D75BE2"/>
                </a:solidFill>
                <a:latin typeface="adonis-web"/>
                <a:ea typeface="adonis-web"/>
                <a:cs typeface="adonis-web" pitchFamily="34" charset="-120"/>
              </a:rPr>
              <a:t>Sarcasm Distribution</a:t>
            </a:r>
            <a:endParaRPr lang="en-US" sz="2250" dirty="0">
              <a:latin typeface="adonis-web"/>
              <a:ea typeface="adonis-web"/>
            </a:endParaRPr>
          </a:p>
        </p:txBody>
      </p:sp>
      <p:pic>
        <p:nvPicPr>
          <p:cNvPr id="13" name="Picture 12">
            <a:extLst>
              <a:ext uri="{FF2B5EF4-FFF2-40B4-BE49-F238E27FC236}">
                <a16:creationId xmlns:a16="http://schemas.microsoft.com/office/drawing/2014/main" id="{2EF03DC3-3B21-4994-A9C0-C76CC1215FEE}"/>
              </a:ext>
            </a:extLst>
          </p:cNvPr>
          <p:cNvPicPr>
            <a:picLocks noChangeAspect="1"/>
          </p:cNvPicPr>
          <p:nvPr/>
        </p:nvPicPr>
        <p:blipFill>
          <a:blip r:embed="rId5"/>
          <a:stretch>
            <a:fillRect/>
          </a:stretch>
        </p:blipFill>
        <p:spPr>
          <a:xfrm>
            <a:off x="8118046" y="3491169"/>
            <a:ext cx="5044609" cy="3953427"/>
          </a:xfrm>
          <a:prstGeom prst="rect">
            <a:avLst/>
          </a:prstGeom>
        </p:spPr>
      </p:pic>
      <p:pic>
        <p:nvPicPr>
          <p:cNvPr id="14" name="Picture 13">
            <a:extLst>
              <a:ext uri="{FF2B5EF4-FFF2-40B4-BE49-F238E27FC236}">
                <a16:creationId xmlns:a16="http://schemas.microsoft.com/office/drawing/2014/main" id="{54EA44B2-17C0-4B2A-9AA5-013BBCD9A269}"/>
              </a:ext>
            </a:extLst>
          </p:cNvPr>
          <p:cNvPicPr>
            <a:picLocks noChangeAspect="1"/>
          </p:cNvPicPr>
          <p:nvPr/>
        </p:nvPicPr>
        <p:blipFill>
          <a:blip r:embed="rId6"/>
          <a:stretch>
            <a:fillRect/>
          </a:stretch>
        </p:blipFill>
        <p:spPr>
          <a:xfrm>
            <a:off x="661170" y="3492687"/>
            <a:ext cx="6668431" cy="395342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5" name="Text 1"/>
          <p:cNvSpPr/>
          <p:nvPr/>
        </p:nvSpPr>
        <p:spPr>
          <a:xfrm>
            <a:off x="788194" y="320299"/>
            <a:ext cx="5298757" cy="662226"/>
          </a:xfrm>
          <a:prstGeom prst="rect">
            <a:avLst/>
          </a:prstGeom>
          <a:noFill/>
          <a:ln/>
        </p:spPr>
        <p:txBody>
          <a:bodyPr wrap="none" lIns="91440" tIns="45720" rIns="91440" bIns="45720" rtlCol="0" anchor="t"/>
          <a:lstStyle/>
          <a:p>
            <a:pPr>
              <a:lnSpc>
                <a:spcPts val="5215"/>
              </a:lnSpc>
            </a:pPr>
            <a:r>
              <a:rPr lang="en-US" sz="3600" b="1" kern="0" spc="-83" dirty="0">
                <a:solidFill>
                  <a:srgbClr val="D75BE2"/>
                </a:solidFill>
                <a:latin typeface="Segoe UI"/>
                <a:ea typeface="adonis-web"/>
                <a:cs typeface="adonis-web" pitchFamily="34" charset="-120"/>
              </a:rPr>
              <a:t>2) Data Cleaning</a:t>
            </a:r>
            <a:endParaRPr lang="en-US" sz="4150" dirty="0">
              <a:latin typeface="Segoe UI"/>
              <a:ea typeface="adonis-web"/>
              <a:cs typeface="Segoe UI"/>
            </a:endParaRPr>
          </a:p>
        </p:txBody>
      </p:sp>
      <p:pic>
        <p:nvPicPr>
          <p:cNvPr id="6" name="Image 2" descr="preencoded.png"/>
          <p:cNvPicPr>
            <a:picLocks noChangeAspect="1"/>
          </p:cNvPicPr>
          <p:nvPr/>
        </p:nvPicPr>
        <p:blipFill>
          <a:blip r:embed="rId4"/>
          <a:stretch>
            <a:fillRect/>
          </a:stretch>
        </p:blipFill>
        <p:spPr>
          <a:xfrm>
            <a:off x="788194" y="1372063"/>
            <a:ext cx="1125974" cy="1996916"/>
          </a:xfrm>
          <a:prstGeom prst="rect">
            <a:avLst/>
          </a:prstGeom>
        </p:spPr>
      </p:pic>
      <p:sp>
        <p:nvSpPr>
          <p:cNvPr id="7" name="Text 2"/>
          <p:cNvSpPr/>
          <p:nvPr/>
        </p:nvSpPr>
        <p:spPr>
          <a:xfrm>
            <a:off x="1906891" y="1372924"/>
            <a:ext cx="2649379" cy="331113"/>
          </a:xfrm>
          <a:prstGeom prst="rect">
            <a:avLst/>
          </a:prstGeom>
          <a:noFill/>
          <a:ln/>
        </p:spPr>
        <p:txBody>
          <a:bodyPr wrap="none" lIns="91440" tIns="45720" rIns="91440" bIns="45720" rtlCol="0" anchor="t"/>
          <a:lstStyle/>
          <a:p>
            <a:pPr marL="0" indent="0" algn="l">
              <a:lnSpc>
                <a:spcPts val="2608"/>
              </a:lnSpc>
              <a:buNone/>
            </a:pPr>
            <a:r>
              <a:rPr lang="en-US" sz="2000" b="1" kern="0" spc="-42">
                <a:solidFill>
                  <a:srgbClr val="272525"/>
                </a:solidFill>
                <a:latin typeface="Segoe UI"/>
                <a:ea typeface="adonis-web"/>
                <a:cs typeface="adonis-web" pitchFamily="34" charset="-120"/>
              </a:rPr>
              <a:t>Text Normalization</a:t>
            </a:r>
            <a:endParaRPr lang="en-US" sz="2000">
              <a:latin typeface="Segoe UI"/>
              <a:ea typeface="adonis-web"/>
              <a:cs typeface="Segoe UI"/>
            </a:endParaRPr>
          </a:p>
        </p:txBody>
      </p:sp>
      <p:sp>
        <p:nvSpPr>
          <p:cNvPr id="8" name="Text 3"/>
          <p:cNvSpPr/>
          <p:nvPr/>
        </p:nvSpPr>
        <p:spPr>
          <a:xfrm>
            <a:off x="1906891" y="1890811"/>
            <a:ext cx="7967163" cy="1477307"/>
          </a:xfrm>
          <a:prstGeom prst="rect">
            <a:avLst/>
          </a:prstGeom>
          <a:noFill/>
          <a:ln/>
        </p:spPr>
        <p:txBody>
          <a:bodyPr wrap="square" lIns="91440" tIns="45720" rIns="91440" bIns="45720" rtlCol="0" anchor="t"/>
          <a:lstStyle/>
          <a:p>
            <a:pPr>
              <a:lnSpc>
                <a:spcPts val="2837"/>
              </a:lnSpc>
            </a:pPr>
            <a:r>
              <a:rPr lang="en-US" kern="0" spc="-35">
                <a:solidFill>
                  <a:srgbClr val="272525"/>
                </a:solidFill>
                <a:latin typeface="Segoe UI"/>
                <a:ea typeface="Source Sans Pro"/>
                <a:cs typeface="Source Sans Pro" pitchFamily="34" charset="-120"/>
              </a:rPr>
              <a:t>We will standardize the review text by removing HTML tags, and </a:t>
            </a:r>
            <a:r>
              <a:rPr lang="en-US" kern="0" spc="-35">
                <a:solidFill>
                  <a:srgbClr val="272525"/>
                </a:solidFill>
                <a:latin typeface="Segoe UI"/>
                <a:ea typeface="Source Sans Pro"/>
                <a:cs typeface="+mn-lt"/>
              </a:rPr>
              <a:t>e</a:t>
            </a:r>
            <a:r>
              <a:rPr lang="en-US" kern="0" spc="-35">
                <a:solidFill>
                  <a:srgbClr val="272525"/>
                </a:solidFill>
                <a:latin typeface="Segoe UI"/>
                <a:ea typeface="+mn-lt"/>
                <a:cs typeface="+mn-lt"/>
              </a:rPr>
              <a:t>liminate unnecessary punctuation marks that do not contribute to sentiment or sarcasm detection. Removing any blank lines and excess white spaces</a:t>
            </a:r>
            <a:endParaRPr lang="en-US">
              <a:latin typeface="Segoe UI"/>
              <a:ea typeface="+mn-lt"/>
              <a:cs typeface="+mn-lt"/>
            </a:endParaRPr>
          </a:p>
        </p:txBody>
      </p:sp>
      <p:pic>
        <p:nvPicPr>
          <p:cNvPr id="9" name="Image 3" descr="preencoded.png"/>
          <p:cNvPicPr>
            <a:picLocks noChangeAspect="1"/>
          </p:cNvPicPr>
          <p:nvPr/>
        </p:nvPicPr>
        <p:blipFill>
          <a:blip r:embed="rId5"/>
          <a:stretch>
            <a:fillRect/>
          </a:stretch>
        </p:blipFill>
        <p:spPr>
          <a:xfrm>
            <a:off x="788194" y="3472496"/>
            <a:ext cx="1125974" cy="1801535"/>
          </a:xfrm>
          <a:prstGeom prst="rect">
            <a:avLst/>
          </a:prstGeom>
        </p:spPr>
      </p:pic>
      <p:sp>
        <p:nvSpPr>
          <p:cNvPr id="10" name="Text 4"/>
          <p:cNvSpPr/>
          <p:nvPr/>
        </p:nvSpPr>
        <p:spPr>
          <a:xfrm>
            <a:off x="1906891" y="3473356"/>
            <a:ext cx="2649379" cy="331113"/>
          </a:xfrm>
          <a:prstGeom prst="rect">
            <a:avLst/>
          </a:prstGeom>
          <a:noFill/>
          <a:ln/>
        </p:spPr>
        <p:txBody>
          <a:bodyPr wrap="none" lIns="91440" tIns="45720" rIns="91440" bIns="45720" rtlCol="0" anchor="t"/>
          <a:lstStyle/>
          <a:p>
            <a:pPr marL="0" indent="0" algn="l">
              <a:lnSpc>
                <a:spcPts val="2608"/>
              </a:lnSpc>
              <a:buNone/>
            </a:pPr>
            <a:r>
              <a:rPr lang="en-US" sz="2000" b="1" kern="0" spc="-42">
                <a:solidFill>
                  <a:srgbClr val="272525"/>
                </a:solidFill>
                <a:latin typeface="Segoe UI"/>
                <a:ea typeface="adonis-web"/>
                <a:cs typeface="adonis-web" pitchFamily="34" charset="-120"/>
              </a:rPr>
              <a:t>Stopword Removal</a:t>
            </a:r>
            <a:endParaRPr lang="en-US" sz="2000">
              <a:latin typeface="Segoe UI"/>
              <a:ea typeface="adonis-web"/>
              <a:cs typeface="Segoe UI"/>
            </a:endParaRPr>
          </a:p>
        </p:txBody>
      </p:sp>
      <p:sp>
        <p:nvSpPr>
          <p:cNvPr id="11" name="Text 5"/>
          <p:cNvSpPr/>
          <p:nvPr/>
        </p:nvSpPr>
        <p:spPr>
          <a:xfrm>
            <a:off x="1906890" y="3973992"/>
            <a:ext cx="5758803" cy="1082637"/>
          </a:xfrm>
          <a:prstGeom prst="rect">
            <a:avLst/>
          </a:prstGeom>
          <a:noFill/>
          <a:ln/>
        </p:spPr>
        <p:txBody>
          <a:bodyPr wrap="square" lIns="91440" tIns="45720" rIns="91440" bIns="45720" rtlCol="0" anchor="t"/>
          <a:lstStyle/>
          <a:p>
            <a:pPr marL="0" indent="0" algn="l">
              <a:lnSpc>
                <a:spcPts val="2837"/>
              </a:lnSpc>
              <a:buNone/>
            </a:pPr>
            <a:r>
              <a:rPr lang="en-US" kern="0" spc="-35">
                <a:solidFill>
                  <a:srgbClr val="272525"/>
                </a:solidFill>
                <a:latin typeface="Segoe UI"/>
                <a:ea typeface="Source Sans Pro"/>
                <a:cs typeface="Source Sans Pro" pitchFamily="34" charset="-120"/>
              </a:rPr>
              <a:t>Common stopwords, such as "the," "a," and "is," will be removed to focus the model's attention on more informative words.</a:t>
            </a:r>
            <a:endParaRPr lang="en-US">
              <a:latin typeface="Segoe UI"/>
              <a:ea typeface="Source Sans Pro"/>
              <a:cs typeface="Segoe UI"/>
            </a:endParaRPr>
          </a:p>
        </p:txBody>
      </p:sp>
      <p:pic>
        <p:nvPicPr>
          <p:cNvPr id="12" name="Image 4" descr="preencoded.png"/>
          <p:cNvPicPr>
            <a:picLocks noChangeAspect="1"/>
          </p:cNvPicPr>
          <p:nvPr/>
        </p:nvPicPr>
        <p:blipFill>
          <a:blip r:embed="rId6"/>
          <a:stretch>
            <a:fillRect/>
          </a:stretch>
        </p:blipFill>
        <p:spPr>
          <a:xfrm>
            <a:off x="788194" y="5412053"/>
            <a:ext cx="1125974" cy="1996916"/>
          </a:xfrm>
          <a:prstGeom prst="rect">
            <a:avLst/>
          </a:prstGeom>
        </p:spPr>
      </p:pic>
      <p:sp>
        <p:nvSpPr>
          <p:cNvPr id="13" name="Text 6"/>
          <p:cNvSpPr/>
          <p:nvPr/>
        </p:nvSpPr>
        <p:spPr>
          <a:xfrm>
            <a:off x="1906891" y="5412914"/>
            <a:ext cx="2649379" cy="331113"/>
          </a:xfrm>
          <a:prstGeom prst="rect">
            <a:avLst/>
          </a:prstGeom>
          <a:noFill/>
          <a:ln/>
        </p:spPr>
        <p:txBody>
          <a:bodyPr wrap="none" lIns="91440" tIns="45720" rIns="91440" bIns="45720" rtlCol="0" anchor="t"/>
          <a:lstStyle/>
          <a:p>
            <a:pPr marL="0" indent="0" algn="l">
              <a:lnSpc>
                <a:spcPts val="2608"/>
              </a:lnSpc>
              <a:buNone/>
            </a:pPr>
            <a:r>
              <a:rPr lang="en-US" sz="2000" b="1" kern="0" spc="-42">
                <a:solidFill>
                  <a:srgbClr val="272525"/>
                </a:solidFill>
                <a:latin typeface="Segoe UI"/>
                <a:ea typeface="adonis-web"/>
                <a:cs typeface="adonis-web" pitchFamily="34" charset="-120"/>
              </a:rPr>
              <a:t>Lemmatization</a:t>
            </a:r>
            <a:endParaRPr lang="en-US" sz="2000">
              <a:latin typeface="Segoe UI"/>
              <a:ea typeface="adonis-web"/>
              <a:cs typeface="Segoe UI"/>
            </a:endParaRPr>
          </a:p>
        </p:txBody>
      </p:sp>
      <p:sp>
        <p:nvSpPr>
          <p:cNvPr id="14" name="Text 7"/>
          <p:cNvSpPr/>
          <p:nvPr/>
        </p:nvSpPr>
        <p:spPr>
          <a:xfrm>
            <a:off x="1906890" y="6034317"/>
            <a:ext cx="5465505" cy="1132251"/>
          </a:xfrm>
          <a:prstGeom prst="rect">
            <a:avLst/>
          </a:prstGeom>
          <a:noFill/>
          <a:ln/>
        </p:spPr>
        <p:txBody>
          <a:bodyPr wrap="square" lIns="91440" tIns="45720" rIns="91440" bIns="45720" rtlCol="0" anchor="t"/>
          <a:lstStyle/>
          <a:p>
            <a:pPr marL="0" indent="0" algn="l">
              <a:lnSpc>
                <a:spcPts val="2837"/>
              </a:lnSpc>
              <a:buNone/>
            </a:pPr>
            <a:r>
              <a:rPr lang="en-US" kern="0" spc="-35">
                <a:solidFill>
                  <a:srgbClr val="272525"/>
                </a:solidFill>
                <a:latin typeface="Segoe UI"/>
                <a:ea typeface="Source Sans Pro"/>
                <a:cs typeface="Source Sans Pro" pitchFamily="34" charset="-120"/>
              </a:rPr>
              <a:t>Words will be reduced to their base forms (lemmas) to improve the model's understanding of semantic relationships and reduce vocabulary size.</a:t>
            </a:r>
            <a:endParaRPr lang="en-US">
              <a:latin typeface="Segoe UI"/>
              <a:ea typeface="Source Sans Pro"/>
              <a:cs typeface="Segoe UI"/>
            </a:endParaRPr>
          </a:p>
        </p:txBody>
      </p:sp>
      <p:pic>
        <p:nvPicPr>
          <p:cNvPr id="15" name="Picture 14" descr="A screenshot of a computer&#10;&#10;Description automatically generated">
            <a:extLst>
              <a:ext uri="{FF2B5EF4-FFF2-40B4-BE49-F238E27FC236}">
                <a16:creationId xmlns:a16="http://schemas.microsoft.com/office/drawing/2014/main" id="{0E77D66B-01C1-E8F8-4C6C-15397A1D98E1}"/>
              </a:ext>
            </a:extLst>
          </p:cNvPr>
          <p:cNvPicPr>
            <a:picLocks noChangeAspect="1"/>
          </p:cNvPicPr>
          <p:nvPr/>
        </p:nvPicPr>
        <p:blipFill>
          <a:blip r:embed="rId7"/>
          <a:stretch>
            <a:fillRect/>
          </a:stretch>
        </p:blipFill>
        <p:spPr>
          <a:xfrm>
            <a:off x="7656483" y="3165269"/>
            <a:ext cx="6977692" cy="45732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7253"/>
            <a:ext cx="14630400" cy="8229600"/>
          </a:xfrm>
          <a:prstGeom prst="rect">
            <a:avLst/>
          </a:prstGeom>
        </p:spPr>
      </p:pic>
      <p:sp>
        <p:nvSpPr>
          <p:cNvPr id="3" name="Shape 0"/>
          <p:cNvSpPr/>
          <p:nvPr/>
        </p:nvSpPr>
        <p:spPr>
          <a:xfrm>
            <a:off x="34506" y="-17253"/>
            <a:ext cx="14630400" cy="8231391"/>
          </a:xfrm>
          <a:prstGeom prst="rect">
            <a:avLst/>
          </a:prstGeom>
          <a:solidFill>
            <a:srgbClr val="FFFFFF">
              <a:alpha val="75000"/>
            </a:srgbClr>
          </a:solidFill>
          <a:ln/>
        </p:spPr>
      </p:sp>
      <p:sp>
        <p:nvSpPr>
          <p:cNvPr id="5" name="Text 1"/>
          <p:cNvSpPr/>
          <p:nvPr/>
        </p:nvSpPr>
        <p:spPr>
          <a:xfrm>
            <a:off x="1087916" y="492431"/>
            <a:ext cx="4066342" cy="508159"/>
          </a:xfrm>
          <a:prstGeom prst="rect">
            <a:avLst/>
          </a:prstGeom>
          <a:noFill/>
          <a:ln/>
        </p:spPr>
        <p:txBody>
          <a:bodyPr wrap="none" lIns="91440" tIns="45720" rIns="91440" bIns="45720" rtlCol="0" anchor="t"/>
          <a:lstStyle/>
          <a:p>
            <a:pPr>
              <a:lnSpc>
                <a:spcPts val="4002"/>
              </a:lnSpc>
            </a:pPr>
            <a:r>
              <a:rPr lang="en-US" sz="3600" b="1" kern="0" spc="-64" dirty="0">
                <a:solidFill>
                  <a:srgbClr val="D75BE2"/>
                </a:solidFill>
                <a:latin typeface="Segoe UI"/>
                <a:ea typeface="adonis-web"/>
                <a:cs typeface="adonis-web" pitchFamily="34" charset="-120"/>
              </a:rPr>
              <a:t>3) Data Preprocessing</a:t>
            </a:r>
            <a:endParaRPr lang="en-US" sz="3600" dirty="0">
              <a:latin typeface="Segoe UI"/>
              <a:ea typeface="adonis-web"/>
            </a:endParaRPr>
          </a:p>
        </p:txBody>
      </p:sp>
      <p:sp>
        <p:nvSpPr>
          <p:cNvPr id="6" name="Shape 2">
            <a:extLst>
              <a:ext uri="{FF2B5EF4-FFF2-40B4-BE49-F238E27FC236}">
                <a16:creationId xmlns:a16="http://schemas.microsoft.com/office/drawing/2014/main" id="{59CE0B44-2A7F-117F-C54C-1480F598919B}"/>
              </a:ext>
            </a:extLst>
          </p:cNvPr>
          <p:cNvSpPr/>
          <p:nvPr/>
        </p:nvSpPr>
        <p:spPr>
          <a:xfrm>
            <a:off x="1085205" y="1337098"/>
            <a:ext cx="3005786" cy="420961"/>
          </a:xfrm>
          <a:prstGeom prst="roundRect">
            <a:avLst>
              <a:gd name="adj" fmla="val 2550"/>
            </a:avLst>
          </a:prstGeom>
          <a:solidFill>
            <a:srgbClr val="F4D4F7"/>
          </a:solidFill>
          <a:ln w="7620">
            <a:solidFill>
              <a:srgbClr val="DABADD"/>
            </a:solidFill>
            <a:prstDash val="solid"/>
          </a:ln>
        </p:spPr>
        <p:txBody>
          <a:bodyPr/>
          <a:lstStyle/>
          <a:p>
            <a:endParaRPr lang="en-US"/>
          </a:p>
        </p:txBody>
      </p:sp>
      <p:sp>
        <p:nvSpPr>
          <p:cNvPr id="7" name="Text 2"/>
          <p:cNvSpPr/>
          <p:nvPr/>
        </p:nvSpPr>
        <p:spPr>
          <a:xfrm>
            <a:off x="1087916" y="1346922"/>
            <a:ext cx="2033111" cy="392220"/>
          </a:xfrm>
          <a:prstGeom prst="rect">
            <a:avLst/>
          </a:prstGeom>
          <a:noFill/>
          <a:ln/>
        </p:spPr>
        <p:txBody>
          <a:bodyPr wrap="none" lIns="91440" tIns="45720" rIns="91440" bIns="45720" rtlCol="0" anchor="t"/>
          <a:lstStyle/>
          <a:p>
            <a:pPr>
              <a:lnSpc>
                <a:spcPts val="2001"/>
              </a:lnSpc>
            </a:pPr>
            <a:r>
              <a:rPr lang="en-US" sz="2000" b="1" kern="0" spc="-32" dirty="0">
                <a:solidFill>
                  <a:srgbClr val="272525"/>
                </a:solidFill>
                <a:latin typeface="Segoe UI"/>
                <a:ea typeface="adonis-web"/>
                <a:cs typeface="Segoe UI"/>
              </a:rPr>
              <a:t>A) Tokenization</a:t>
            </a:r>
            <a:endParaRPr lang="en-US" sz="2000" dirty="0">
              <a:latin typeface="Segoe UI"/>
              <a:ea typeface="adonis-web"/>
              <a:cs typeface="Segoe UI"/>
            </a:endParaRPr>
          </a:p>
        </p:txBody>
      </p:sp>
      <p:sp>
        <p:nvSpPr>
          <p:cNvPr id="9" name="Shape 2">
            <a:extLst>
              <a:ext uri="{FF2B5EF4-FFF2-40B4-BE49-F238E27FC236}">
                <a16:creationId xmlns:a16="http://schemas.microsoft.com/office/drawing/2014/main" id="{F6AD8279-A24B-C105-FBDA-18A64168559E}"/>
              </a:ext>
            </a:extLst>
          </p:cNvPr>
          <p:cNvSpPr/>
          <p:nvPr/>
        </p:nvSpPr>
        <p:spPr>
          <a:xfrm>
            <a:off x="1085205" y="2872599"/>
            <a:ext cx="3005785" cy="403709"/>
          </a:xfrm>
          <a:prstGeom prst="roundRect">
            <a:avLst>
              <a:gd name="adj" fmla="val 2550"/>
            </a:avLst>
          </a:prstGeom>
          <a:solidFill>
            <a:srgbClr val="F4D4F7"/>
          </a:solidFill>
          <a:ln w="7620">
            <a:solidFill>
              <a:srgbClr val="DABADD"/>
            </a:solidFill>
            <a:prstDash val="solid"/>
          </a:ln>
        </p:spPr>
        <p:txBody>
          <a:bodyPr/>
          <a:lstStyle/>
          <a:p>
            <a:endParaRPr lang="en-US"/>
          </a:p>
        </p:txBody>
      </p:sp>
      <p:sp>
        <p:nvSpPr>
          <p:cNvPr id="8" name="Text 3"/>
          <p:cNvSpPr/>
          <p:nvPr/>
        </p:nvSpPr>
        <p:spPr>
          <a:xfrm>
            <a:off x="1087917" y="1739215"/>
            <a:ext cx="11867967" cy="1122504"/>
          </a:xfrm>
          <a:prstGeom prst="rect">
            <a:avLst/>
          </a:prstGeom>
          <a:noFill/>
          <a:ln/>
        </p:spPr>
        <p:txBody>
          <a:bodyPr wrap="square" lIns="91440" tIns="45720" rIns="91440" bIns="45720" rtlCol="0" anchor="t"/>
          <a:lstStyle/>
          <a:p>
            <a:pPr marL="0" indent="0" algn="l">
              <a:lnSpc>
                <a:spcPct val="150000"/>
              </a:lnSpc>
              <a:buNone/>
            </a:pPr>
            <a:r>
              <a:rPr lang="en-US" kern="0" spc="-27" dirty="0">
                <a:solidFill>
                  <a:srgbClr val="272525"/>
                </a:solidFill>
                <a:latin typeface="Segoe UI"/>
                <a:ea typeface="Source Sans Pro"/>
                <a:cs typeface="Source Sans Pro" pitchFamily="34" charset="-120"/>
              </a:rPr>
              <a:t>The review text will be </a:t>
            </a:r>
            <a:r>
              <a:rPr lang="en-US" b="1" kern="0" spc="-27" dirty="0">
                <a:solidFill>
                  <a:srgbClr val="272525"/>
                </a:solidFill>
                <a:latin typeface="Segoe UI"/>
                <a:ea typeface="Source Sans Pro"/>
                <a:cs typeface="Source Sans Pro" pitchFamily="34" charset="-120"/>
              </a:rPr>
              <a:t>broken down into individual words or tokens</a:t>
            </a:r>
            <a:r>
              <a:rPr lang="en-US" kern="0" spc="-27" dirty="0">
                <a:solidFill>
                  <a:srgbClr val="272525"/>
                </a:solidFill>
                <a:latin typeface="Segoe UI"/>
                <a:ea typeface="Source Sans Pro"/>
                <a:cs typeface="Source Sans Pro" pitchFamily="34" charset="-120"/>
              </a:rPr>
              <a:t>, which will serve as the basic units for the deep learning </a:t>
            </a:r>
            <a:r>
              <a:rPr lang="en-US" kern="0" spc="-27" dirty="0" err="1">
                <a:solidFill>
                  <a:srgbClr val="272525"/>
                </a:solidFill>
                <a:latin typeface="Segoe UI"/>
                <a:ea typeface="Source Sans Pro"/>
                <a:cs typeface="Source Sans Pro" pitchFamily="34" charset="-120"/>
              </a:rPr>
              <a:t>model.</a:t>
            </a:r>
            <a:r>
              <a:rPr lang="en-US" kern="0" spc="-27" dirty="0" err="1">
                <a:solidFill>
                  <a:srgbClr val="272525"/>
                </a:solidFill>
                <a:latin typeface="Segoe UI"/>
                <a:ea typeface="Source Sans Pro"/>
              </a:rPr>
              <a:t>For</a:t>
            </a:r>
            <a:r>
              <a:rPr lang="en-US" kern="0" spc="-27" dirty="0">
                <a:solidFill>
                  <a:srgbClr val="272525"/>
                </a:solidFill>
                <a:latin typeface="Segoe UI"/>
                <a:ea typeface="Source Sans Pro"/>
              </a:rPr>
              <a:t> our model we have  </a:t>
            </a:r>
            <a:r>
              <a:rPr lang="en-US" b="1" kern="0" spc="-27" dirty="0">
                <a:solidFill>
                  <a:srgbClr val="272525"/>
                </a:solidFill>
                <a:latin typeface="Segoe UI"/>
                <a:ea typeface="Source Sans Pro"/>
              </a:rPr>
              <a:t>used </a:t>
            </a:r>
            <a:r>
              <a:rPr lang="en-US" b="1" kern="0" spc="-27" dirty="0" err="1">
                <a:solidFill>
                  <a:srgbClr val="272525"/>
                </a:solidFill>
                <a:latin typeface="Segoe UI"/>
                <a:ea typeface="Source Sans Pro"/>
              </a:rPr>
              <a:t>Keras</a:t>
            </a:r>
            <a:r>
              <a:rPr lang="en-US" b="1" kern="0" spc="-27" dirty="0">
                <a:solidFill>
                  <a:srgbClr val="272525"/>
                </a:solidFill>
                <a:latin typeface="Segoe UI"/>
                <a:ea typeface="Source Sans Pro"/>
              </a:rPr>
              <a:t> Tokenizer</a:t>
            </a:r>
            <a:endParaRPr lang="en-US" b="1" kern="0" spc="-27" dirty="0">
              <a:solidFill>
                <a:srgbClr val="272525"/>
              </a:solidFill>
              <a:latin typeface="Segoe UI"/>
              <a:ea typeface="Source Sans Pro"/>
              <a:cs typeface="Segoe UI"/>
            </a:endParaRPr>
          </a:p>
        </p:txBody>
      </p:sp>
      <p:sp>
        <p:nvSpPr>
          <p:cNvPr id="12" name="Shape 2">
            <a:extLst>
              <a:ext uri="{FF2B5EF4-FFF2-40B4-BE49-F238E27FC236}">
                <a16:creationId xmlns:a16="http://schemas.microsoft.com/office/drawing/2014/main" id="{A7D3E058-E5AD-84AB-F699-C9DE0898E4F8}"/>
              </a:ext>
            </a:extLst>
          </p:cNvPr>
          <p:cNvSpPr/>
          <p:nvPr/>
        </p:nvSpPr>
        <p:spPr>
          <a:xfrm>
            <a:off x="1085205" y="4442607"/>
            <a:ext cx="3005786" cy="420961"/>
          </a:xfrm>
          <a:prstGeom prst="roundRect">
            <a:avLst>
              <a:gd name="adj" fmla="val 2550"/>
            </a:avLst>
          </a:prstGeom>
          <a:solidFill>
            <a:srgbClr val="F4D4F7"/>
          </a:solidFill>
          <a:ln w="7620">
            <a:solidFill>
              <a:srgbClr val="DABADD"/>
            </a:solidFill>
            <a:prstDash val="solid"/>
          </a:ln>
        </p:spPr>
        <p:txBody>
          <a:bodyPr/>
          <a:lstStyle/>
          <a:p>
            <a:endParaRPr lang="en-US"/>
          </a:p>
        </p:txBody>
      </p:sp>
      <p:sp>
        <p:nvSpPr>
          <p:cNvPr id="10" name="Text 4"/>
          <p:cNvSpPr/>
          <p:nvPr/>
        </p:nvSpPr>
        <p:spPr>
          <a:xfrm>
            <a:off x="1087916" y="2880654"/>
            <a:ext cx="2567947" cy="409473"/>
          </a:xfrm>
          <a:prstGeom prst="rect">
            <a:avLst/>
          </a:prstGeom>
          <a:noFill/>
          <a:ln/>
        </p:spPr>
        <p:txBody>
          <a:bodyPr wrap="none" lIns="91440" tIns="45720" rIns="91440" bIns="45720" rtlCol="0" anchor="t"/>
          <a:lstStyle/>
          <a:p>
            <a:pPr>
              <a:lnSpc>
                <a:spcPts val="2001"/>
              </a:lnSpc>
            </a:pPr>
            <a:r>
              <a:rPr lang="en-US" sz="2000" b="1" kern="0" spc="-32" dirty="0">
                <a:solidFill>
                  <a:srgbClr val="272525"/>
                </a:solidFill>
                <a:latin typeface="Segoe UI"/>
                <a:ea typeface="adonis-web"/>
                <a:cs typeface="Segoe UI"/>
              </a:rPr>
              <a:t>B) Vocabulary Building</a:t>
            </a:r>
            <a:endParaRPr lang="en-US" sz="2000" dirty="0">
              <a:latin typeface="Segoe UI"/>
              <a:ea typeface="adonis-web"/>
              <a:cs typeface="Segoe UI"/>
            </a:endParaRPr>
          </a:p>
        </p:txBody>
      </p:sp>
      <p:sp>
        <p:nvSpPr>
          <p:cNvPr id="11" name="Text 5"/>
          <p:cNvSpPr/>
          <p:nvPr/>
        </p:nvSpPr>
        <p:spPr>
          <a:xfrm>
            <a:off x="1087916" y="3272941"/>
            <a:ext cx="11867969" cy="1070748"/>
          </a:xfrm>
          <a:prstGeom prst="rect">
            <a:avLst/>
          </a:prstGeom>
          <a:noFill/>
          <a:ln/>
        </p:spPr>
        <p:txBody>
          <a:bodyPr wrap="square" lIns="91440" tIns="45720" rIns="91440" bIns="45720" rtlCol="0" anchor="t"/>
          <a:lstStyle/>
          <a:p>
            <a:pPr marL="0" indent="0" algn="l">
              <a:lnSpc>
                <a:spcPct val="150000"/>
              </a:lnSpc>
              <a:buNone/>
            </a:pPr>
            <a:r>
              <a:rPr lang="en-US" kern="0" spc="-27" dirty="0">
                <a:solidFill>
                  <a:srgbClr val="272525"/>
                </a:solidFill>
                <a:latin typeface="Segoe UI"/>
                <a:ea typeface="Source Sans Pro"/>
                <a:cs typeface="Source Sans Pro" pitchFamily="34" charset="-120"/>
              </a:rPr>
              <a:t>A comprehensive </a:t>
            </a:r>
            <a:r>
              <a:rPr lang="en-US" b="1" kern="0" spc="-27" dirty="0">
                <a:solidFill>
                  <a:srgbClr val="272525"/>
                </a:solidFill>
                <a:latin typeface="Segoe UI"/>
                <a:ea typeface="Source Sans Pro"/>
                <a:cs typeface="Source Sans Pro" pitchFamily="34" charset="-120"/>
              </a:rPr>
              <a:t>vocabulary will be constructed</a:t>
            </a:r>
            <a:r>
              <a:rPr lang="en-US" kern="0" spc="-27" dirty="0">
                <a:solidFill>
                  <a:srgbClr val="272525"/>
                </a:solidFill>
                <a:latin typeface="Segoe UI"/>
                <a:ea typeface="Source Sans Pro"/>
                <a:cs typeface="Source Sans Pro" pitchFamily="34" charset="-120"/>
              </a:rPr>
              <a:t>, including the</a:t>
            </a:r>
            <a:r>
              <a:rPr lang="en-US" b="1" kern="0" spc="-27" dirty="0">
                <a:solidFill>
                  <a:srgbClr val="272525"/>
                </a:solidFill>
                <a:latin typeface="Segoe UI"/>
                <a:ea typeface="Source Sans Pro"/>
                <a:cs typeface="Source Sans Pro" pitchFamily="34" charset="-120"/>
              </a:rPr>
              <a:t> most frequent words</a:t>
            </a:r>
            <a:r>
              <a:rPr lang="en-US" kern="0" spc="-27" dirty="0">
                <a:solidFill>
                  <a:srgbClr val="272525"/>
                </a:solidFill>
                <a:latin typeface="Segoe UI"/>
                <a:ea typeface="Source Sans Pro"/>
                <a:cs typeface="Source Sans Pro" pitchFamily="34" charset="-120"/>
              </a:rPr>
              <a:t> in the dataset, to represent the diverse language used in movie reviews.</a:t>
            </a:r>
            <a:endParaRPr lang="en-US" dirty="0">
              <a:latin typeface="Segoe UI"/>
              <a:ea typeface="Source Sans Pro"/>
              <a:cs typeface="Segoe UI"/>
            </a:endParaRPr>
          </a:p>
        </p:txBody>
      </p:sp>
      <p:sp>
        <p:nvSpPr>
          <p:cNvPr id="13" name="Text 6"/>
          <p:cNvSpPr/>
          <p:nvPr/>
        </p:nvSpPr>
        <p:spPr>
          <a:xfrm>
            <a:off x="1087916" y="4517904"/>
            <a:ext cx="2033111" cy="254198"/>
          </a:xfrm>
          <a:prstGeom prst="rect">
            <a:avLst/>
          </a:prstGeom>
          <a:noFill/>
          <a:ln/>
        </p:spPr>
        <p:txBody>
          <a:bodyPr wrap="none" lIns="91440" tIns="45720" rIns="91440" bIns="45720" rtlCol="0" anchor="t"/>
          <a:lstStyle/>
          <a:p>
            <a:pPr>
              <a:lnSpc>
                <a:spcPts val="2001"/>
              </a:lnSpc>
            </a:pPr>
            <a:r>
              <a:rPr lang="en-US" sz="2000" b="1" kern="0" spc="-32" dirty="0">
                <a:solidFill>
                  <a:srgbClr val="272525"/>
                </a:solidFill>
                <a:latin typeface="Segoe UI"/>
                <a:ea typeface="adonis-web"/>
                <a:cs typeface="Segoe UI"/>
              </a:rPr>
              <a:t>C) Embedding</a:t>
            </a:r>
            <a:endParaRPr lang="en-US" sz="2000" dirty="0">
              <a:latin typeface="Segoe UI"/>
              <a:ea typeface="adonis-web"/>
              <a:cs typeface="Segoe UI"/>
            </a:endParaRPr>
          </a:p>
        </p:txBody>
      </p:sp>
      <p:sp>
        <p:nvSpPr>
          <p:cNvPr id="15" name="Shape 2">
            <a:extLst>
              <a:ext uri="{FF2B5EF4-FFF2-40B4-BE49-F238E27FC236}">
                <a16:creationId xmlns:a16="http://schemas.microsoft.com/office/drawing/2014/main" id="{42F8C472-3235-551B-5406-91968A6263B2}"/>
              </a:ext>
            </a:extLst>
          </p:cNvPr>
          <p:cNvSpPr/>
          <p:nvPr/>
        </p:nvSpPr>
        <p:spPr>
          <a:xfrm>
            <a:off x="1085204" y="6081625"/>
            <a:ext cx="3005786" cy="420961"/>
          </a:xfrm>
          <a:prstGeom prst="roundRect">
            <a:avLst>
              <a:gd name="adj" fmla="val 2550"/>
            </a:avLst>
          </a:prstGeom>
          <a:solidFill>
            <a:srgbClr val="F4D4F7"/>
          </a:solidFill>
          <a:ln w="7620">
            <a:solidFill>
              <a:srgbClr val="DABADD"/>
            </a:solidFill>
            <a:prstDash val="solid"/>
          </a:ln>
        </p:spPr>
        <p:txBody>
          <a:bodyPr/>
          <a:lstStyle/>
          <a:p>
            <a:endParaRPr lang="en-US"/>
          </a:p>
        </p:txBody>
      </p:sp>
      <p:sp>
        <p:nvSpPr>
          <p:cNvPr id="14" name="Text 7"/>
          <p:cNvSpPr/>
          <p:nvPr/>
        </p:nvSpPr>
        <p:spPr>
          <a:xfrm>
            <a:off x="1087916" y="4875686"/>
            <a:ext cx="11867969" cy="1139758"/>
          </a:xfrm>
          <a:prstGeom prst="rect">
            <a:avLst/>
          </a:prstGeom>
          <a:noFill/>
          <a:ln/>
        </p:spPr>
        <p:txBody>
          <a:bodyPr wrap="square" lIns="91440" tIns="45720" rIns="91440" bIns="45720" rtlCol="0" anchor="t"/>
          <a:lstStyle/>
          <a:p>
            <a:pPr marL="0" indent="0" algn="l">
              <a:lnSpc>
                <a:spcPct val="150000"/>
              </a:lnSpc>
              <a:buNone/>
            </a:pPr>
            <a:r>
              <a:rPr lang="en-US" kern="0" spc="-27">
                <a:solidFill>
                  <a:srgbClr val="272525"/>
                </a:solidFill>
                <a:latin typeface="Segoe UI"/>
                <a:ea typeface="Source Sans Pro"/>
                <a:cs typeface="Source Sans Pro" pitchFamily="34" charset="-120"/>
              </a:rPr>
              <a:t>The </a:t>
            </a:r>
            <a:r>
              <a:rPr lang="en-US" b="1" kern="0" spc="-27">
                <a:solidFill>
                  <a:srgbClr val="272525"/>
                </a:solidFill>
                <a:latin typeface="Segoe UI"/>
                <a:ea typeface="Source Sans Pro"/>
                <a:cs typeface="Source Sans Pro" pitchFamily="34" charset="-120"/>
              </a:rPr>
              <a:t>tokens will be transformed into numerical representations</a:t>
            </a:r>
            <a:r>
              <a:rPr lang="en-US" kern="0" spc="-27">
                <a:solidFill>
                  <a:srgbClr val="272525"/>
                </a:solidFill>
                <a:latin typeface="Segoe UI"/>
                <a:ea typeface="Source Sans Pro"/>
                <a:cs typeface="Source Sans Pro" pitchFamily="34" charset="-120"/>
              </a:rPr>
              <a:t> (embeddings) that capture the semantic relationships between words, enabling the model to understand the contextual meaning of the reviews.</a:t>
            </a:r>
            <a:endParaRPr lang="en-US">
              <a:latin typeface="Segoe UI"/>
              <a:ea typeface="Source Sans Pro"/>
              <a:cs typeface="Segoe UI"/>
            </a:endParaRPr>
          </a:p>
        </p:txBody>
      </p:sp>
      <p:sp>
        <p:nvSpPr>
          <p:cNvPr id="16" name="Text 8"/>
          <p:cNvSpPr/>
          <p:nvPr/>
        </p:nvSpPr>
        <p:spPr>
          <a:xfrm>
            <a:off x="1087916" y="6086142"/>
            <a:ext cx="2033111" cy="478484"/>
          </a:xfrm>
          <a:prstGeom prst="rect">
            <a:avLst/>
          </a:prstGeom>
          <a:noFill/>
          <a:ln/>
        </p:spPr>
        <p:txBody>
          <a:bodyPr wrap="none" lIns="91440" tIns="45720" rIns="91440" bIns="45720" rtlCol="0" anchor="t"/>
          <a:lstStyle/>
          <a:p>
            <a:pPr>
              <a:lnSpc>
                <a:spcPts val="2001"/>
              </a:lnSpc>
            </a:pPr>
            <a:r>
              <a:rPr lang="en-US" sz="2000" b="1" kern="0" spc="-32" dirty="0">
                <a:solidFill>
                  <a:srgbClr val="272525"/>
                </a:solidFill>
                <a:latin typeface="Segoe UI"/>
                <a:ea typeface="adonis-web"/>
                <a:cs typeface="Segoe UI"/>
              </a:rPr>
              <a:t>D) Padding</a:t>
            </a:r>
            <a:endParaRPr lang="en-US" sz="2000" dirty="0">
              <a:latin typeface="Segoe UI"/>
              <a:ea typeface="adonis-web"/>
              <a:cs typeface="Segoe UI"/>
            </a:endParaRPr>
          </a:p>
        </p:txBody>
      </p:sp>
      <p:sp>
        <p:nvSpPr>
          <p:cNvPr id="17" name="Text 9"/>
          <p:cNvSpPr/>
          <p:nvPr/>
        </p:nvSpPr>
        <p:spPr>
          <a:xfrm>
            <a:off x="1087916" y="6495682"/>
            <a:ext cx="11867971" cy="1243277"/>
          </a:xfrm>
          <a:prstGeom prst="rect">
            <a:avLst/>
          </a:prstGeom>
          <a:noFill/>
          <a:ln/>
        </p:spPr>
        <p:txBody>
          <a:bodyPr wrap="square" lIns="91440" tIns="45720" rIns="91440" bIns="45720" rtlCol="0" anchor="t"/>
          <a:lstStyle/>
          <a:p>
            <a:pPr>
              <a:lnSpc>
                <a:spcPct val="150000"/>
              </a:lnSpc>
            </a:pPr>
            <a:r>
              <a:rPr lang="en-US" kern="0" spc="-27" dirty="0">
                <a:solidFill>
                  <a:srgbClr val="272525"/>
                </a:solidFill>
                <a:latin typeface="Segoe UI"/>
                <a:ea typeface="Source Sans Pro"/>
                <a:cs typeface="Source Sans Pro" pitchFamily="34" charset="-120"/>
              </a:rPr>
              <a:t>To ensure</a:t>
            </a:r>
            <a:r>
              <a:rPr lang="en-US" b="1" kern="0" spc="-27" dirty="0">
                <a:solidFill>
                  <a:srgbClr val="272525"/>
                </a:solidFill>
                <a:latin typeface="Segoe UI"/>
                <a:ea typeface="Source Sans Pro"/>
                <a:cs typeface="Source Sans Pro" pitchFamily="34" charset="-120"/>
              </a:rPr>
              <a:t> all input sequences have the same length</a:t>
            </a:r>
            <a:r>
              <a:rPr lang="en-US" kern="0" spc="-27" dirty="0">
                <a:solidFill>
                  <a:srgbClr val="272525"/>
                </a:solidFill>
                <a:latin typeface="Segoe UI"/>
                <a:ea typeface="Source Sans Pro"/>
                <a:cs typeface="Source Sans Pro" pitchFamily="34" charset="-120"/>
              </a:rPr>
              <a:t>, the reviews will be padded with a special token, allowing the model to process batches of data efficiently. For our model we have</a:t>
            </a:r>
            <a:r>
              <a:rPr lang="en-US" b="1" kern="0" spc="-27" dirty="0">
                <a:solidFill>
                  <a:srgbClr val="272525"/>
                </a:solidFill>
                <a:latin typeface="Segoe UI"/>
                <a:ea typeface="Source Sans Pro"/>
                <a:cs typeface="Source Sans Pro" pitchFamily="34" charset="-120"/>
              </a:rPr>
              <a:t> used </a:t>
            </a:r>
            <a:r>
              <a:rPr lang="en-US" b="1" kern="0" spc="-27" err="1">
                <a:solidFill>
                  <a:srgbClr val="272525"/>
                </a:solidFill>
                <a:latin typeface="Segoe UI"/>
                <a:ea typeface="Source Sans Pro"/>
                <a:cs typeface="Source Sans Pro" pitchFamily="34" charset="-120"/>
              </a:rPr>
              <a:t>Keras</a:t>
            </a:r>
            <a:r>
              <a:rPr lang="en-US" b="1" kern="0" spc="-27" dirty="0">
                <a:solidFill>
                  <a:srgbClr val="272525"/>
                </a:solidFill>
                <a:latin typeface="Segoe UI"/>
                <a:ea typeface="Source Sans Pro"/>
                <a:cs typeface="Source Sans Pro" pitchFamily="34" charset="-120"/>
              </a:rPr>
              <a:t> Pad Sequences</a:t>
            </a:r>
            <a:endParaRPr lang="en-US" b="1">
              <a:latin typeface="Segoe UI"/>
              <a:ea typeface="Source Sans Pro"/>
              <a:cs typeface="Segoe U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355" y="4441"/>
            <a:ext cx="14630400" cy="8229600"/>
          </a:xfrm>
          <a:prstGeom prst="rect">
            <a:avLst/>
          </a:prstGeom>
          <a:solidFill>
            <a:srgbClr val="FFFFFF">
              <a:alpha val="75000"/>
            </a:srgbClr>
          </a:solidFill>
          <a:ln/>
        </p:spPr>
        <p:txBody>
          <a:bodyPr/>
          <a:lstStyle/>
          <a:p>
            <a:endParaRPr lang="en-US"/>
          </a:p>
        </p:txBody>
      </p:sp>
      <p:sp>
        <p:nvSpPr>
          <p:cNvPr id="5" name="Text 1"/>
          <p:cNvSpPr/>
          <p:nvPr/>
        </p:nvSpPr>
        <p:spPr>
          <a:xfrm>
            <a:off x="1116865" y="232340"/>
            <a:ext cx="4185285" cy="523042"/>
          </a:xfrm>
          <a:prstGeom prst="rect">
            <a:avLst/>
          </a:prstGeom>
          <a:noFill/>
          <a:ln/>
        </p:spPr>
        <p:txBody>
          <a:bodyPr wrap="none" lIns="91440" tIns="45720" rIns="91440" bIns="45720" rtlCol="0" anchor="t"/>
          <a:lstStyle/>
          <a:p>
            <a:pPr>
              <a:lnSpc>
                <a:spcPts val="4119"/>
              </a:lnSpc>
            </a:pPr>
            <a:r>
              <a:rPr lang="en-US" sz="3250" b="1" kern="0" spc="-66" dirty="0">
                <a:solidFill>
                  <a:srgbClr val="D75BE2"/>
                </a:solidFill>
                <a:latin typeface="adonis-web"/>
                <a:ea typeface="adonis-web"/>
                <a:cs typeface="adonis-web" pitchFamily="34" charset="-120"/>
              </a:rPr>
              <a:t>4)</a:t>
            </a:r>
            <a:r>
              <a:rPr lang="en-US" sz="3600" b="1" kern="0" spc="-66" dirty="0">
                <a:solidFill>
                  <a:srgbClr val="D75BE2"/>
                </a:solidFill>
                <a:latin typeface="Segoe UI"/>
                <a:ea typeface="adonis-web"/>
                <a:cs typeface="adonis-web" pitchFamily="34" charset="-120"/>
              </a:rPr>
              <a:t> Model Training</a:t>
            </a:r>
            <a:endParaRPr lang="en-US" sz="3600" dirty="0">
              <a:latin typeface="Segoe UI"/>
              <a:ea typeface="adonis-web"/>
            </a:endParaRPr>
          </a:p>
        </p:txBody>
      </p:sp>
      <p:sp>
        <p:nvSpPr>
          <p:cNvPr id="11" name="Text 7"/>
          <p:cNvSpPr/>
          <p:nvPr/>
        </p:nvSpPr>
        <p:spPr>
          <a:xfrm>
            <a:off x="1116865" y="947617"/>
            <a:ext cx="12682246" cy="2233457"/>
          </a:xfrm>
          <a:prstGeom prst="rect">
            <a:avLst/>
          </a:prstGeom>
          <a:noFill/>
          <a:ln/>
        </p:spPr>
        <p:txBody>
          <a:bodyPr wrap="square" lIns="91440" tIns="45720" rIns="91440" bIns="45720" rtlCol="0" anchor="t"/>
          <a:lstStyle/>
          <a:p>
            <a:pPr marL="285750" indent="-285750">
              <a:lnSpc>
                <a:spcPct val="150000"/>
              </a:lnSpc>
              <a:buFont typeface="Arial"/>
              <a:buChar char="•"/>
            </a:pPr>
            <a:r>
              <a:rPr lang="en-US" kern="0" spc="-28" dirty="0">
                <a:solidFill>
                  <a:srgbClr val="272525"/>
                </a:solidFill>
                <a:latin typeface="Segoe UI"/>
                <a:ea typeface="+mn-lt"/>
                <a:cs typeface="+mn-lt"/>
              </a:rPr>
              <a:t>Initially, we applied traditional ML models including</a:t>
            </a:r>
            <a:r>
              <a:rPr lang="en-US" b="1" kern="0" spc="-28" dirty="0">
                <a:solidFill>
                  <a:srgbClr val="272525"/>
                </a:solidFill>
                <a:latin typeface="Segoe UI"/>
                <a:ea typeface="+mn-lt"/>
                <a:cs typeface="+mn-lt"/>
              </a:rPr>
              <a:t> logistic regression, Naive Bayes, decision tree, and Random Forest. </a:t>
            </a:r>
            <a:r>
              <a:rPr lang="en-US" kern="0" spc="-28" dirty="0">
                <a:solidFill>
                  <a:srgbClr val="272525"/>
                </a:solidFill>
                <a:latin typeface="Segoe UI"/>
                <a:ea typeface="+mn-lt"/>
                <a:cs typeface="+mn-lt"/>
              </a:rPr>
              <a:t>After hyperparameter tuning, </a:t>
            </a:r>
            <a:r>
              <a:rPr lang="en-US" b="1" kern="0" spc="-28" dirty="0">
                <a:solidFill>
                  <a:srgbClr val="272525"/>
                </a:solidFill>
                <a:latin typeface="Segoe UI"/>
                <a:ea typeface="+mn-lt"/>
                <a:cs typeface="+mn-lt"/>
              </a:rPr>
              <a:t>Random Forest emerged as the top</a:t>
            </a:r>
            <a:r>
              <a:rPr lang="en-US" kern="0" spc="-28" dirty="0">
                <a:solidFill>
                  <a:srgbClr val="272525"/>
                </a:solidFill>
                <a:latin typeface="Segoe UI"/>
                <a:ea typeface="+mn-lt"/>
                <a:cs typeface="+mn-lt"/>
              </a:rPr>
              <a:t> performer due to its ability to handle complex relationships in the data.</a:t>
            </a:r>
            <a:endParaRPr lang="en-US">
              <a:latin typeface="Segoe UI"/>
              <a:cs typeface="Segoe UI"/>
            </a:endParaRPr>
          </a:p>
          <a:p>
            <a:pPr marL="285750" indent="-285750">
              <a:lnSpc>
                <a:spcPct val="150000"/>
              </a:lnSpc>
              <a:buFont typeface="Arial"/>
              <a:buChar char="•"/>
            </a:pPr>
            <a:r>
              <a:rPr lang="en-US" kern="0" spc="-28" dirty="0">
                <a:solidFill>
                  <a:srgbClr val="272525"/>
                </a:solidFill>
                <a:latin typeface="Segoe UI"/>
                <a:ea typeface="+mn-lt"/>
                <a:cs typeface="+mn-lt"/>
              </a:rPr>
              <a:t>Transitioning to deep learning, we explored architectures such as </a:t>
            </a:r>
            <a:r>
              <a:rPr lang="en-US" b="1" kern="0" spc="-28" dirty="0">
                <a:solidFill>
                  <a:srgbClr val="272525"/>
                </a:solidFill>
                <a:latin typeface="Segoe UI"/>
                <a:ea typeface="+mn-lt"/>
                <a:cs typeface="+mn-lt"/>
              </a:rPr>
              <a:t>Neural Networks (NN), Convolutional Neural Networks (CNN), Long Short-Term Memory (LSTM), Gated Recurrent Unit (GRU), and BERT models.</a:t>
            </a:r>
          </a:p>
          <a:p>
            <a:pPr marL="285750" indent="-285750">
              <a:lnSpc>
                <a:spcPts val="2241"/>
              </a:lnSpc>
              <a:buFont typeface="Arial"/>
              <a:buChar char="•"/>
            </a:pPr>
            <a:endParaRPr lang="en-US" sz="1400" kern="0" spc="-28" dirty="0">
              <a:solidFill>
                <a:srgbClr val="272525"/>
              </a:solidFill>
              <a:ea typeface="+mn-lt"/>
              <a:cs typeface="+mn-lt"/>
            </a:endParaRPr>
          </a:p>
        </p:txBody>
      </p:sp>
      <p:pic>
        <p:nvPicPr>
          <p:cNvPr id="4" name="Picture 3" descr="A diagram of a layer&#10;&#10;Description automatically generated">
            <a:extLst>
              <a:ext uri="{FF2B5EF4-FFF2-40B4-BE49-F238E27FC236}">
                <a16:creationId xmlns:a16="http://schemas.microsoft.com/office/drawing/2014/main" id="{170CFEAB-9E5D-E085-2510-7AEF4632CC85}"/>
              </a:ext>
            </a:extLst>
          </p:cNvPr>
          <p:cNvPicPr>
            <a:picLocks noChangeAspect="1"/>
          </p:cNvPicPr>
          <p:nvPr/>
        </p:nvPicPr>
        <p:blipFill>
          <a:blip r:embed="rId4"/>
          <a:stretch>
            <a:fillRect/>
          </a:stretch>
        </p:blipFill>
        <p:spPr>
          <a:xfrm>
            <a:off x="1380226" y="3182782"/>
            <a:ext cx="12128739" cy="46244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355" y="4441"/>
            <a:ext cx="14630400" cy="8229600"/>
          </a:xfrm>
          <a:prstGeom prst="rect">
            <a:avLst/>
          </a:prstGeom>
          <a:solidFill>
            <a:srgbClr val="FFFFFF">
              <a:alpha val="75000"/>
            </a:srgbClr>
          </a:solidFill>
          <a:ln/>
        </p:spPr>
        <p:txBody>
          <a:bodyPr/>
          <a:lstStyle/>
          <a:p>
            <a:endParaRPr lang="en-US"/>
          </a:p>
        </p:txBody>
      </p:sp>
      <p:sp>
        <p:nvSpPr>
          <p:cNvPr id="5" name="Text 1"/>
          <p:cNvSpPr/>
          <p:nvPr/>
        </p:nvSpPr>
        <p:spPr>
          <a:xfrm>
            <a:off x="789061" y="491133"/>
            <a:ext cx="12363125" cy="695571"/>
          </a:xfrm>
          <a:prstGeom prst="rect">
            <a:avLst/>
          </a:prstGeom>
          <a:noFill/>
          <a:ln/>
        </p:spPr>
        <p:txBody>
          <a:bodyPr wrap="none" lIns="91440" tIns="45720" rIns="91440" bIns="45720" rtlCol="0" anchor="t"/>
          <a:lstStyle/>
          <a:p>
            <a:pPr>
              <a:lnSpc>
                <a:spcPts val="4119"/>
              </a:lnSpc>
            </a:pPr>
            <a:r>
              <a:rPr lang="en-US" sz="3250" b="1" kern="0" spc="-66" dirty="0">
                <a:solidFill>
                  <a:srgbClr val="D75BE2"/>
                </a:solidFill>
                <a:latin typeface="adonis-web"/>
                <a:ea typeface="adonis-web"/>
              </a:rPr>
              <a:t>Why GRU Model for our dataset ?</a:t>
            </a:r>
          </a:p>
        </p:txBody>
      </p:sp>
      <p:sp>
        <p:nvSpPr>
          <p:cNvPr id="11" name="Text 7"/>
          <p:cNvSpPr/>
          <p:nvPr/>
        </p:nvSpPr>
        <p:spPr>
          <a:xfrm>
            <a:off x="789062" y="1344432"/>
            <a:ext cx="7454638" cy="6115343"/>
          </a:xfrm>
          <a:prstGeom prst="rect">
            <a:avLst/>
          </a:prstGeom>
          <a:noFill/>
          <a:ln/>
        </p:spPr>
        <p:txBody>
          <a:bodyPr wrap="square" lIns="91440" tIns="45720" rIns="91440" bIns="45720" rtlCol="0" anchor="t"/>
          <a:lstStyle/>
          <a:p>
            <a:pPr marL="171450" indent="-171450">
              <a:lnSpc>
                <a:spcPct val="150000"/>
              </a:lnSpc>
              <a:buFont typeface="Arial"/>
              <a:buChar char="•"/>
            </a:pPr>
            <a:r>
              <a:rPr lang="en-US" kern="0" spc="-28" dirty="0">
                <a:solidFill>
                  <a:srgbClr val="111111"/>
                </a:solidFill>
                <a:latin typeface="Segoe UI"/>
                <a:ea typeface="+mn-lt"/>
                <a:cs typeface="+mn-lt"/>
              </a:rPr>
              <a:t>GRUs are a </a:t>
            </a:r>
            <a:r>
              <a:rPr lang="en-US" b="1" kern="0" spc="-28" dirty="0">
                <a:solidFill>
                  <a:srgbClr val="111111"/>
                </a:solidFill>
                <a:latin typeface="Segoe UI"/>
                <a:ea typeface="+mn-lt"/>
                <a:cs typeface="+mn-lt"/>
              </a:rPr>
              <a:t>type of recurrent neural network (RNN)</a:t>
            </a:r>
            <a:r>
              <a:rPr lang="en-US" kern="0" spc="-28" dirty="0">
                <a:solidFill>
                  <a:srgbClr val="111111"/>
                </a:solidFill>
                <a:latin typeface="Segoe UI"/>
                <a:ea typeface="+mn-lt"/>
                <a:cs typeface="+mn-lt"/>
              </a:rPr>
              <a:t> that excel at modeling sequential data.</a:t>
            </a:r>
            <a:endParaRPr lang="en-US" dirty="0">
              <a:solidFill>
                <a:srgbClr val="000000"/>
              </a:solidFill>
              <a:latin typeface="Segoe UI"/>
              <a:ea typeface="+mn-lt"/>
              <a:cs typeface="+mn-lt"/>
            </a:endParaRPr>
          </a:p>
          <a:p>
            <a:pPr marL="171450" indent="-171450">
              <a:lnSpc>
                <a:spcPct val="150000"/>
              </a:lnSpc>
              <a:buFont typeface="Arial"/>
              <a:buChar char="•"/>
            </a:pPr>
            <a:r>
              <a:rPr lang="en-US" kern="0" spc="-28" dirty="0">
                <a:solidFill>
                  <a:srgbClr val="111111"/>
                </a:solidFill>
                <a:latin typeface="Segoe UI"/>
                <a:ea typeface="+mn-lt"/>
                <a:cs typeface="+mn-lt"/>
              </a:rPr>
              <a:t>They maintain an internal state that</a:t>
            </a:r>
            <a:r>
              <a:rPr lang="en-US" b="1" kern="0" spc="-28" dirty="0">
                <a:solidFill>
                  <a:srgbClr val="111111"/>
                </a:solidFill>
                <a:latin typeface="Segoe UI"/>
                <a:ea typeface="+mn-lt"/>
                <a:cs typeface="+mn-lt"/>
              </a:rPr>
              <a:t> captures dependencies</a:t>
            </a:r>
            <a:r>
              <a:rPr lang="en-US" kern="0" spc="-28" dirty="0">
                <a:solidFill>
                  <a:srgbClr val="111111"/>
                </a:solidFill>
                <a:latin typeface="Segoe UI"/>
                <a:ea typeface="+mn-lt"/>
                <a:cs typeface="+mn-lt"/>
              </a:rPr>
              <a:t> across time steps, allowing them to </a:t>
            </a:r>
            <a:r>
              <a:rPr lang="en-US" b="1" kern="0" spc="-28" dirty="0">
                <a:solidFill>
                  <a:srgbClr val="111111"/>
                </a:solidFill>
                <a:latin typeface="Segoe UI"/>
                <a:ea typeface="+mn-lt"/>
                <a:cs typeface="+mn-lt"/>
              </a:rPr>
              <a:t>learn context and patterns</a:t>
            </a:r>
            <a:r>
              <a:rPr lang="en-US" kern="0" spc="-28" dirty="0">
                <a:solidFill>
                  <a:srgbClr val="111111"/>
                </a:solidFill>
                <a:latin typeface="Segoe UI"/>
                <a:ea typeface="+mn-lt"/>
                <a:cs typeface="+mn-lt"/>
              </a:rPr>
              <a:t> in text.</a:t>
            </a:r>
            <a:endParaRPr lang="en-US" dirty="0">
              <a:solidFill>
                <a:srgbClr val="000000"/>
              </a:solidFill>
              <a:latin typeface="Segoe UI"/>
              <a:ea typeface="+mn-lt"/>
              <a:cs typeface="+mn-lt"/>
            </a:endParaRPr>
          </a:p>
          <a:p>
            <a:pPr marL="171450" indent="-171450">
              <a:lnSpc>
                <a:spcPct val="150000"/>
              </a:lnSpc>
              <a:buFont typeface="Arial"/>
              <a:buChar char="•"/>
            </a:pPr>
            <a:r>
              <a:rPr lang="en-US" kern="0" spc="-28" dirty="0">
                <a:solidFill>
                  <a:srgbClr val="111111"/>
                </a:solidFill>
                <a:latin typeface="Segoe UI"/>
                <a:ea typeface="+mn-lt"/>
                <a:cs typeface="+mn-lt"/>
              </a:rPr>
              <a:t>For sarcasm detection, this ability to capture sequential information is crucial because </a:t>
            </a:r>
            <a:r>
              <a:rPr lang="en-US" b="1" kern="0" spc="-28" dirty="0">
                <a:solidFill>
                  <a:srgbClr val="111111"/>
                </a:solidFill>
                <a:latin typeface="Segoe UI"/>
                <a:ea typeface="+mn-lt"/>
                <a:cs typeface="+mn-lt"/>
              </a:rPr>
              <a:t>sarcasm often relies on subtle cues spread across multiple words or phrases.</a:t>
            </a:r>
            <a:endParaRPr lang="en-US" b="1">
              <a:solidFill>
                <a:srgbClr val="000000"/>
              </a:solidFill>
              <a:latin typeface="Segoe UI"/>
              <a:ea typeface="+mn-lt"/>
              <a:cs typeface="+mn-lt"/>
            </a:endParaRPr>
          </a:p>
          <a:p>
            <a:pPr marL="171450" indent="-171450">
              <a:lnSpc>
                <a:spcPct val="150000"/>
              </a:lnSpc>
              <a:buFont typeface="Arial"/>
              <a:buChar char="•"/>
            </a:pPr>
            <a:r>
              <a:rPr lang="en-US" kern="0" spc="-28" dirty="0">
                <a:solidFill>
                  <a:srgbClr val="111111"/>
                </a:solidFill>
                <a:latin typeface="Segoe UI"/>
                <a:ea typeface="+mn-lt"/>
                <a:cs typeface="+mn-lt"/>
              </a:rPr>
              <a:t>Combining </a:t>
            </a:r>
            <a:r>
              <a:rPr lang="en-US" b="1" kern="0" spc="-28" dirty="0">
                <a:solidFill>
                  <a:srgbClr val="111111"/>
                </a:solidFill>
                <a:latin typeface="Segoe UI"/>
                <a:ea typeface="+mn-lt"/>
                <a:cs typeface="+mn-lt"/>
              </a:rPr>
              <a:t>Convolutional Neural Networks (CNNs) and Gated Recurrent Units (GRUs)</a:t>
            </a:r>
            <a:r>
              <a:rPr lang="en-US" kern="0" spc="-28" dirty="0">
                <a:solidFill>
                  <a:srgbClr val="111111"/>
                </a:solidFill>
                <a:latin typeface="Segoe UI"/>
                <a:ea typeface="+mn-lt"/>
                <a:cs typeface="+mn-lt"/>
              </a:rPr>
              <a:t> in a hybrid model can leverage their complementary strengths.</a:t>
            </a:r>
            <a:endParaRPr lang="en-US" dirty="0">
              <a:latin typeface="Segoe UI"/>
              <a:cs typeface="Calibri" panose="020F0502020204030204"/>
            </a:endParaRPr>
          </a:p>
          <a:p>
            <a:pPr marL="171450" indent="-171450">
              <a:lnSpc>
                <a:spcPct val="150000"/>
              </a:lnSpc>
              <a:buFont typeface="Arial"/>
              <a:buChar char="•"/>
            </a:pPr>
            <a:r>
              <a:rPr lang="en-US" b="1" kern="0" spc="-28" dirty="0">
                <a:solidFill>
                  <a:srgbClr val="111111"/>
                </a:solidFill>
                <a:latin typeface="Segoe UI"/>
                <a:ea typeface="+mn-lt"/>
                <a:cs typeface="+mn-lt"/>
              </a:rPr>
              <a:t>CNN</a:t>
            </a:r>
            <a:r>
              <a:rPr lang="en-US" kern="0" spc="-28" dirty="0">
                <a:solidFill>
                  <a:srgbClr val="111111"/>
                </a:solidFill>
                <a:latin typeface="Segoe UI"/>
                <a:ea typeface="+mn-lt"/>
                <a:cs typeface="+mn-lt"/>
              </a:rPr>
              <a:t>s excel at </a:t>
            </a:r>
            <a:r>
              <a:rPr lang="en-US" b="1" kern="0" spc="-28" dirty="0">
                <a:solidFill>
                  <a:srgbClr val="111111"/>
                </a:solidFill>
                <a:latin typeface="Segoe UI"/>
                <a:ea typeface="+mn-lt"/>
                <a:cs typeface="+mn-lt"/>
              </a:rPr>
              <a:t>capturing local patterns</a:t>
            </a:r>
            <a:r>
              <a:rPr lang="en-US" kern="0" spc="-28" dirty="0">
                <a:solidFill>
                  <a:srgbClr val="111111"/>
                </a:solidFill>
                <a:latin typeface="Segoe UI"/>
                <a:ea typeface="+mn-lt"/>
                <a:cs typeface="+mn-lt"/>
              </a:rPr>
              <a:t> (e.g., n-grams), while </a:t>
            </a:r>
            <a:r>
              <a:rPr lang="en-US" b="1" kern="0" spc="-28" dirty="0">
                <a:solidFill>
                  <a:srgbClr val="111111"/>
                </a:solidFill>
                <a:latin typeface="Segoe UI"/>
                <a:ea typeface="+mn-lt"/>
                <a:cs typeface="+mn-lt"/>
              </a:rPr>
              <a:t>GRU</a:t>
            </a:r>
            <a:r>
              <a:rPr lang="en-US" kern="0" spc="-28" dirty="0">
                <a:solidFill>
                  <a:srgbClr val="111111"/>
                </a:solidFill>
                <a:latin typeface="Segoe UI"/>
                <a:ea typeface="+mn-lt"/>
                <a:cs typeface="+mn-lt"/>
              </a:rPr>
              <a:t>s handle </a:t>
            </a:r>
            <a:r>
              <a:rPr lang="en-US" b="1" kern="0" spc="-28" dirty="0">
                <a:solidFill>
                  <a:srgbClr val="111111"/>
                </a:solidFill>
                <a:latin typeface="Segoe UI"/>
                <a:ea typeface="+mn-lt"/>
                <a:cs typeface="+mn-lt"/>
              </a:rPr>
              <a:t>sequential dependencies</a:t>
            </a:r>
            <a:r>
              <a:rPr lang="en-US" kern="0" spc="-28" dirty="0">
                <a:solidFill>
                  <a:srgbClr val="111111"/>
                </a:solidFill>
                <a:latin typeface="Segoe UI"/>
                <a:ea typeface="+mn-lt"/>
                <a:cs typeface="+mn-lt"/>
              </a:rPr>
              <a:t>.</a:t>
            </a:r>
            <a:endParaRPr lang="en-US" dirty="0">
              <a:latin typeface="Segoe UI"/>
              <a:ea typeface="+mn-lt"/>
              <a:cs typeface="+mn-lt"/>
            </a:endParaRPr>
          </a:p>
          <a:p>
            <a:pPr marL="171450" indent="-171450">
              <a:lnSpc>
                <a:spcPct val="150000"/>
              </a:lnSpc>
              <a:buFont typeface="Arial"/>
              <a:buChar char="•"/>
            </a:pPr>
            <a:r>
              <a:rPr lang="en-US" kern="0" spc="-28" dirty="0">
                <a:solidFill>
                  <a:srgbClr val="111111"/>
                </a:solidFill>
                <a:latin typeface="Segoe UI"/>
                <a:ea typeface="+mn-lt"/>
                <a:cs typeface="+mn-lt"/>
              </a:rPr>
              <a:t>By combining these architectures, we can </a:t>
            </a:r>
            <a:r>
              <a:rPr lang="en-US" b="1" kern="0" spc="-28" dirty="0">
                <a:solidFill>
                  <a:srgbClr val="111111"/>
                </a:solidFill>
                <a:latin typeface="Segoe UI"/>
                <a:ea typeface="+mn-lt"/>
                <a:cs typeface="+mn-lt"/>
              </a:rPr>
              <a:t>enhance</a:t>
            </a:r>
            <a:r>
              <a:rPr lang="en-US" kern="0" spc="-28" dirty="0">
                <a:solidFill>
                  <a:srgbClr val="111111"/>
                </a:solidFill>
                <a:latin typeface="Segoe UI"/>
                <a:ea typeface="+mn-lt"/>
                <a:cs typeface="+mn-lt"/>
              </a:rPr>
              <a:t> sarcasm detection </a:t>
            </a:r>
            <a:r>
              <a:rPr lang="en-US" b="1" kern="0" spc="-28" dirty="0">
                <a:solidFill>
                  <a:srgbClr val="111111"/>
                </a:solidFill>
                <a:latin typeface="Segoe UI"/>
                <a:ea typeface="+mn-lt"/>
                <a:cs typeface="+mn-lt"/>
              </a:rPr>
              <a:t>accuracy</a:t>
            </a:r>
            <a:r>
              <a:rPr lang="en-US" kern="0" spc="-28" dirty="0">
                <a:solidFill>
                  <a:srgbClr val="111111"/>
                </a:solidFill>
                <a:latin typeface="Segoe UI"/>
                <a:ea typeface="+mn-lt"/>
                <a:cs typeface="+mn-lt"/>
              </a:rPr>
              <a:t>.</a:t>
            </a:r>
            <a:endParaRPr lang="en-US" dirty="0">
              <a:latin typeface="Segoe UI"/>
              <a:ea typeface="+mn-lt"/>
              <a:cs typeface="+mn-lt"/>
            </a:endParaRPr>
          </a:p>
          <a:p>
            <a:pPr>
              <a:lnSpc>
                <a:spcPct val="150000"/>
              </a:lnSpc>
            </a:pPr>
            <a:endParaRPr lang="en-US" kern="0" spc="-28" dirty="0">
              <a:solidFill>
                <a:srgbClr val="111111"/>
              </a:solidFill>
              <a:latin typeface="Segoe UI"/>
              <a:ea typeface="+mn-lt"/>
              <a:cs typeface="+mn-lt"/>
            </a:endParaRPr>
          </a:p>
          <a:p>
            <a:pPr>
              <a:lnSpc>
                <a:spcPct val="150000"/>
              </a:lnSpc>
            </a:pPr>
            <a:endParaRPr lang="en-US" kern="0" spc="-28" dirty="0">
              <a:solidFill>
                <a:srgbClr val="272525"/>
              </a:solidFill>
              <a:latin typeface="Segoe UI"/>
              <a:ea typeface="+mn-lt"/>
              <a:cs typeface="+mn-lt"/>
            </a:endParaRPr>
          </a:p>
          <a:p>
            <a:pPr marL="285750" indent="-285750">
              <a:lnSpc>
                <a:spcPts val="2241"/>
              </a:lnSpc>
              <a:buFont typeface="Arial"/>
              <a:buChar char="•"/>
            </a:pPr>
            <a:endParaRPr lang="en-US" sz="1400" kern="0" spc="-28" dirty="0">
              <a:solidFill>
                <a:srgbClr val="272525"/>
              </a:solidFill>
              <a:ea typeface="+mn-lt"/>
              <a:cs typeface="+mn-lt"/>
            </a:endParaRPr>
          </a:p>
        </p:txBody>
      </p:sp>
      <p:pic>
        <p:nvPicPr>
          <p:cNvPr id="22" name="Picture 21">
            <a:extLst>
              <a:ext uri="{FF2B5EF4-FFF2-40B4-BE49-F238E27FC236}">
                <a16:creationId xmlns:a16="http://schemas.microsoft.com/office/drawing/2014/main" id="{BDCF5D81-6F6E-417E-ACB4-659E4FE8E4B6}"/>
              </a:ext>
            </a:extLst>
          </p:cNvPr>
          <p:cNvPicPr>
            <a:picLocks noChangeAspect="1"/>
          </p:cNvPicPr>
          <p:nvPr/>
        </p:nvPicPr>
        <p:blipFill>
          <a:blip r:embed="rId4"/>
          <a:stretch>
            <a:fillRect/>
          </a:stretch>
        </p:blipFill>
        <p:spPr>
          <a:xfrm>
            <a:off x="8229517" y="1542013"/>
            <a:ext cx="6116127" cy="5027129"/>
          </a:xfrm>
          <a:prstGeom prst="rect">
            <a:avLst/>
          </a:prstGeom>
        </p:spPr>
      </p:pic>
    </p:spTree>
    <p:extLst>
      <p:ext uri="{BB962C8B-B14F-4D97-AF65-F5344CB8AC3E}">
        <p14:creationId xmlns:p14="http://schemas.microsoft.com/office/powerpoint/2010/main" val="1459121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12</Slides>
  <Notes>12</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revision>453</cp:revision>
  <dcterms:created xsi:type="dcterms:W3CDTF">2024-07-16T04:42:49Z</dcterms:created>
  <dcterms:modified xsi:type="dcterms:W3CDTF">2024-07-19T11:12:37Z</dcterms:modified>
</cp:coreProperties>
</file>